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59" r:id="rId4"/>
    <p:sldId id="260" r:id="rId5"/>
    <p:sldId id="261" r:id="rId6"/>
    <p:sldId id="278" r:id="rId7"/>
    <p:sldId id="262" r:id="rId8"/>
    <p:sldId id="263" r:id="rId9"/>
    <p:sldId id="264" r:id="rId10"/>
    <p:sldId id="265" r:id="rId11"/>
    <p:sldId id="266" r:id="rId12"/>
    <p:sldId id="267" r:id="rId13"/>
    <p:sldId id="279" r:id="rId14"/>
    <p:sldId id="268" r:id="rId15"/>
    <p:sldId id="269" r:id="rId16"/>
    <p:sldId id="270" r:id="rId17"/>
    <p:sldId id="271" r:id="rId18"/>
    <p:sldId id="280" r:id="rId19"/>
    <p:sldId id="272" r:id="rId20"/>
    <p:sldId id="281" r:id="rId21"/>
    <p:sldId id="273" r:id="rId22"/>
    <p:sldId id="283" r:id="rId23"/>
    <p:sldId id="282" r:id="rId24"/>
    <p:sldId id="274" r:id="rId25"/>
    <p:sldId id="276" r:id="rId26"/>
    <p:sldId id="277" r:id="rId27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8972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65C2D-50EC-C844-D990-510BB9B81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26D81D-9122-32DE-585C-3717C4C1B7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495FC9-53FF-FCED-0212-A62A74050C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5866EE-18D4-CB9A-E5C9-298FBDF9B7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4998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56755-2419-0BE5-8096-4DD0775D1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0D5C7F-BF8D-DFCA-291B-DD42A13C31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230F36-3D9A-D0FE-0101-663451697A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A370E-036A-8770-3C0D-D7564C0B49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0648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DAC43-4FA1-2151-713E-BBAF6F864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C7B736-1103-CA75-F183-11BF2C4356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B13B44-38AB-4684-3D56-4C0A57AEFE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C6ABD-B9E5-FE32-F566-B67E6D1297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95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D615E-A31A-ECB6-AD66-71627EE2E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8553FC-7050-7F76-E82C-3F2AF00A7E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2A1D80-FA1B-42EC-9D1F-023530E672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C7FB6-8E96-8673-A5E1-26B04E055F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303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2.png"/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3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hyperlink" Target="https://www.geeksforgeeks.org/python/python-oops-concepts/" TargetMode="External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059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957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5815584"/>
            <a:ext cx="13048488" cy="3657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228641" y="6199742"/>
            <a:ext cx="3035808" cy="1394237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Done By: </a:t>
            </a:r>
          </a:p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Ashfaq Hussain</a:t>
            </a:r>
          </a:p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</a:rPr>
              <a:t>Nandhu Krishna</a:t>
            </a:r>
            <a:endParaRPr lang="en-US" sz="2230" dirty="0"/>
          </a:p>
        </p:txBody>
      </p:sp>
      <p:sp>
        <p:nvSpPr>
          <p:cNvPr id="8" name="Text 2"/>
          <p:cNvSpPr/>
          <p:nvPr/>
        </p:nvSpPr>
        <p:spPr>
          <a:xfrm>
            <a:off x="795528" y="3602736"/>
            <a:ext cx="13048488" cy="1956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60" dirty="0">
                <a:solidFill>
                  <a:srgbClr val="5E73F8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Text Clustering: Discovering Hidden Patterns in Text Data</a:t>
            </a:r>
            <a:endParaRPr lang="en-US" sz="616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" y="22302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96" y="2432304"/>
            <a:ext cx="4261104" cy="1143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3792" y="2432304"/>
            <a:ext cx="4261104" cy="1143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9488" y="2432304"/>
            <a:ext cx="4261104" cy="1143000"/>
          </a:xfrm>
          <a:prstGeom prst="rect">
            <a:avLst/>
          </a:prstGeom>
        </p:spPr>
      </p:pic>
      <p:graphicFrame>
        <p:nvGraphicFramePr>
          <p:cNvPr id="11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795528" y="4334256"/>
          <a:ext cx="13021056" cy="2414016"/>
        </p:xfrm>
        <a:graphic>
          <a:graphicData uri="http://schemas.openxmlformats.org/drawingml/2006/table">
            <a:tbl>
              <a:tblPr/>
              <a:tblGrid>
                <a:gridCol w="6510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0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3504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00020A"/>
                          </a:solidFill>
                          <a:latin typeface="思源黑体-思源黑体-Light" pitchFamily="34" charset="0"/>
                          <a:ea typeface="思源黑体-思源黑体-Light" pitchFamily="34" charset="-122"/>
                          <a:cs typeface="思源黑体-思源黑体-Light" pitchFamily="34" charset="-120"/>
                        </a:rPr>
                        <a:t>Word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73F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00020A"/>
                          </a:solidFill>
                          <a:latin typeface="思源黑体-思源黑体-Light" pitchFamily="34" charset="0"/>
                          <a:ea typeface="思源黑体-思源黑体-Light" pitchFamily="34" charset="-122"/>
                          <a:cs typeface="思源黑体-思源黑体-Light" pitchFamily="34" charset="-120"/>
                        </a:rPr>
                        <a:t>Frequency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7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504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171717"/>
                          </a:solidFill>
                          <a:latin typeface="思源黑体-思源黑体-Light" pitchFamily="34" charset="0"/>
                          <a:ea typeface="思源黑体-思源黑体-Light" pitchFamily="34" charset="-122"/>
                          <a:cs typeface="思源黑体-思源黑体-Light" pitchFamily="34" charset="-120"/>
                        </a:rPr>
                        <a:t>data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7F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171717"/>
                          </a:solidFill>
                          <a:latin typeface="思源黑体-思源黑体-Light" pitchFamily="34" charset="0"/>
                          <a:ea typeface="思源黑体-思源黑体-Light" pitchFamily="34" charset="-122"/>
                          <a:cs typeface="思源黑体-思源黑体-Light" pitchFamily="34" charset="-120"/>
                        </a:rPr>
                        <a:t>2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7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504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171717"/>
                          </a:solidFill>
                          <a:latin typeface="思源黑体-思源黑体-Light" pitchFamily="34" charset="0"/>
                          <a:ea typeface="思源黑体-思源黑体-Light" pitchFamily="34" charset="-122"/>
                          <a:cs typeface="思源黑体-思源黑体-Light" pitchFamily="34" charset="-120"/>
                        </a:rPr>
                        <a:t>science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7F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171717"/>
                          </a:solidFill>
                          <a:latin typeface="思源黑体-思源黑体-Light" pitchFamily="34" charset="0"/>
                          <a:ea typeface="思源黑体-思源黑体-Light" pitchFamily="34" charset="-122"/>
                          <a:cs typeface="思源黑体-思源黑体-Light" pitchFamily="34" charset="-120"/>
                        </a:rPr>
                        <a:t>1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7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504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171717"/>
                          </a:solidFill>
                          <a:latin typeface="思源黑体-思源黑体-Light" pitchFamily="34" charset="0"/>
                          <a:ea typeface="思源黑体-思源黑体-Light" pitchFamily="34" charset="-122"/>
                          <a:cs typeface="思源黑体-思源黑体-Light" pitchFamily="34" charset="-120"/>
                        </a:rPr>
                        <a:t>machine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7F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23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171717"/>
                          </a:solidFill>
                          <a:latin typeface="思源黑体-思源黑体-Light" pitchFamily="34" charset="0"/>
                          <a:ea typeface="思源黑体-思源黑体-Light" pitchFamily="34" charset="-122"/>
                          <a:cs typeface="思源黑体-思源黑体-Light" pitchFamily="34" charset="-120"/>
                        </a:rPr>
                        <a:t>1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7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 0"/>
          <p:cNvSpPr/>
          <p:nvPr/>
        </p:nvSpPr>
        <p:spPr>
          <a:xfrm>
            <a:off x="795528" y="1490472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5E73F8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8. Feature Extraction - Bag of Words (BoW)</a:t>
            </a:r>
            <a:endParaRPr lang="en-US" sz="4460" dirty="0"/>
          </a:p>
        </p:txBody>
      </p:sp>
      <p:sp>
        <p:nvSpPr>
          <p:cNvPr id="8" name="Text 1"/>
          <p:cNvSpPr/>
          <p:nvPr/>
        </p:nvSpPr>
        <p:spPr>
          <a:xfrm>
            <a:off x="1051560" y="2715768"/>
            <a:ext cx="3685032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Represents text as a collection of word counts.</a:t>
            </a:r>
            <a:endParaRPr lang="en-US" sz="1780" dirty="0"/>
          </a:p>
        </p:txBody>
      </p:sp>
      <p:sp>
        <p:nvSpPr>
          <p:cNvPr id="9" name="Text 2"/>
          <p:cNvSpPr/>
          <p:nvPr/>
        </p:nvSpPr>
        <p:spPr>
          <a:xfrm>
            <a:off x="795528" y="3794760"/>
            <a:ext cx="13048488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Example:</a:t>
            </a:r>
            <a:endParaRPr lang="en-US" sz="1780" dirty="0"/>
          </a:p>
        </p:txBody>
      </p:sp>
      <p:sp>
        <p:nvSpPr>
          <p:cNvPr id="10" name="Text 3"/>
          <p:cNvSpPr/>
          <p:nvPr/>
        </p:nvSpPr>
        <p:spPr>
          <a:xfrm>
            <a:off x="5477256" y="2715768"/>
            <a:ext cx="3685032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Ignores word order and context.</a:t>
            </a:r>
            <a:endParaRPr lang="en-US" sz="1780" dirty="0"/>
          </a:p>
        </p:txBody>
      </p:sp>
      <p:sp>
        <p:nvSpPr>
          <p:cNvPr id="6" name="Text 4"/>
          <p:cNvSpPr/>
          <p:nvPr/>
        </p:nvSpPr>
        <p:spPr>
          <a:xfrm>
            <a:off x="9902952" y="2715768"/>
            <a:ext cx="3685032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Simple but effective for small datasets.</a:t>
            </a:r>
            <a:endParaRPr lang="en-US" sz="178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51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957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5074920"/>
            <a:ext cx="4197096" cy="100584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1224" y="5074920"/>
            <a:ext cx="4197096" cy="100584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6920" y="5074920"/>
            <a:ext cx="4197096" cy="100584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192" y="5157216"/>
            <a:ext cx="3465576" cy="100584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888" y="5157216"/>
            <a:ext cx="3465576" cy="100584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8440" y="5157216"/>
            <a:ext cx="3465576" cy="100584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384" y="5065776"/>
            <a:ext cx="548640" cy="54864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2936" y="5065776"/>
            <a:ext cx="548640" cy="54864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8632" y="5065776"/>
            <a:ext cx="548640" cy="54864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786384" y="2875120"/>
            <a:ext cx="13048488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5E73F8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8. Feature Extraction- TF-IDF (Term Frequency – Inverse Document Frequency)</a:t>
            </a:r>
            <a:endParaRPr lang="en-US" sz="4460" dirty="0"/>
          </a:p>
        </p:txBody>
      </p:sp>
      <p:sp>
        <p:nvSpPr>
          <p:cNvPr id="14" name="Text 1"/>
          <p:cNvSpPr/>
          <p:nvPr/>
        </p:nvSpPr>
        <p:spPr>
          <a:xfrm>
            <a:off x="950976" y="5084064"/>
            <a:ext cx="201168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10"/>
              </a:lnSpc>
              <a:buNone/>
            </a:pPr>
            <a:r>
              <a:rPr lang="en-US" sz="2670" dirty="0">
                <a:solidFill>
                  <a:srgbClr val="4A4A4A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1</a:t>
            </a:r>
            <a:endParaRPr lang="en-US" sz="2670" dirty="0"/>
          </a:p>
        </p:txBody>
      </p:sp>
      <p:sp>
        <p:nvSpPr>
          <p:cNvPr id="15" name="Text 2"/>
          <p:cNvSpPr/>
          <p:nvPr/>
        </p:nvSpPr>
        <p:spPr>
          <a:xfrm>
            <a:off x="1536192" y="5157216"/>
            <a:ext cx="3465576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Weighs words based on their importance across documents.</a:t>
            </a:r>
            <a:endParaRPr lang="en-US" sz="1780" dirty="0"/>
          </a:p>
        </p:txBody>
      </p:sp>
      <p:sp>
        <p:nvSpPr>
          <p:cNvPr id="16" name="Text 3"/>
          <p:cNvSpPr/>
          <p:nvPr/>
        </p:nvSpPr>
        <p:spPr>
          <a:xfrm>
            <a:off x="795528" y="6336791"/>
            <a:ext cx="13048488" cy="7330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Formula:</a:t>
            </a:r>
            <a:endParaRPr lang="en-US" sz="1780" dirty="0"/>
          </a:p>
          <a:p>
            <a:pPr>
              <a:lnSpc>
                <a:spcPts val="2230"/>
              </a:lnSpc>
            </a:pPr>
            <a:endParaRPr lang="en-US" sz="1780" dirty="0"/>
          </a:p>
        </p:txBody>
      </p:sp>
      <p:sp>
        <p:nvSpPr>
          <p:cNvPr id="17" name="Text 4"/>
          <p:cNvSpPr/>
          <p:nvPr/>
        </p:nvSpPr>
        <p:spPr>
          <a:xfrm>
            <a:off x="5376672" y="5084064"/>
            <a:ext cx="201168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10"/>
              </a:lnSpc>
              <a:buNone/>
            </a:pPr>
            <a:r>
              <a:rPr lang="en-US" sz="2670" dirty="0">
                <a:solidFill>
                  <a:srgbClr val="4A4A4A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2</a:t>
            </a:r>
            <a:endParaRPr lang="en-US" sz="2670" dirty="0"/>
          </a:p>
        </p:txBody>
      </p:sp>
      <p:sp>
        <p:nvSpPr>
          <p:cNvPr id="18" name="Text 5"/>
          <p:cNvSpPr/>
          <p:nvPr/>
        </p:nvSpPr>
        <p:spPr>
          <a:xfrm>
            <a:off x="5961888" y="5157216"/>
            <a:ext cx="3465576" cy="8503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Common words get lower weight; rare but meaningful words get higher weight.</a:t>
            </a:r>
            <a:endParaRPr lang="en-US" sz="1780" dirty="0"/>
          </a:p>
        </p:txBody>
      </p:sp>
      <p:sp>
        <p:nvSpPr>
          <p:cNvPr id="19" name="Text 6"/>
          <p:cNvSpPr/>
          <p:nvPr/>
        </p:nvSpPr>
        <p:spPr>
          <a:xfrm>
            <a:off x="9802368" y="5084064"/>
            <a:ext cx="201168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10"/>
              </a:lnSpc>
              <a:buNone/>
            </a:pPr>
            <a:r>
              <a:rPr lang="en-US" sz="2670" dirty="0">
                <a:solidFill>
                  <a:srgbClr val="4A4A4A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3</a:t>
            </a:r>
            <a:endParaRPr lang="en-US" sz="2670" dirty="0"/>
          </a:p>
        </p:txBody>
      </p:sp>
      <p:sp>
        <p:nvSpPr>
          <p:cNvPr id="20" name="Text 7"/>
          <p:cNvSpPr/>
          <p:nvPr/>
        </p:nvSpPr>
        <p:spPr>
          <a:xfrm>
            <a:off x="10378440" y="5157216"/>
            <a:ext cx="3465576" cy="8503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Helps differentiate between “important” and “common” terms.</a:t>
            </a:r>
            <a:endParaRPr lang="en-US" sz="178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C27D9AF-8D2B-0566-DCD6-2772D76965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9590" y="6336791"/>
            <a:ext cx="5584356" cy="176230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957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4" y="4937760"/>
            <a:ext cx="3127248" cy="165506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6512" y="4937760"/>
            <a:ext cx="3127248" cy="165506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784" y="4937760"/>
            <a:ext cx="3127248" cy="165506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5056" y="4937760"/>
            <a:ext cx="3127248" cy="1655064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795528" y="3995928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5E73F8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8. Word and Sentence Embeddings</a:t>
            </a:r>
            <a:endParaRPr lang="en-US" sz="4460" dirty="0"/>
          </a:p>
        </p:txBody>
      </p:sp>
      <p:sp>
        <p:nvSpPr>
          <p:cNvPr id="9" name="Text 1"/>
          <p:cNvSpPr/>
          <p:nvPr/>
        </p:nvSpPr>
        <p:spPr>
          <a:xfrm>
            <a:off x="1042416" y="5193792"/>
            <a:ext cx="2615184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Represent text in dense vector space where similar words are close together.</a:t>
            </a:r>
            <a:endParaRPr lang="en-US" sz="1780" dirty="0"/>
          </a:p>
        </p:txBody>
      </p:sp>
      <p:sp>
        <p:nvSpPr>
          <p:cNvPr id="10" name="Text 2"/>
          <p:cNvSpPr/>
          <p:nvPr/>
        </p:nvSpPr>
        <p:spPr>
          <a:xfrm>
            <a:off x="4361688" y="5193792"/>
            <a:ext cx="2615184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Examples: Word2Vec, GloVe, FastText, BERT.</a:t>
            </a:r>
            <a:endParaRPr lang="en-US" sz="1780" dirty="0"/>
          </a:p>
        </p:txBody>
      </p:sp>
      <p:sp>
        <p:nvSpPr>
          <p:cNvPr id="11" name="Text 3"/>
          <p:cNvSpPr/>
          <p:nvPr/>
        </p:nvSpPr>
        <p:spPr>
          <a:xfrm>
            <a:off x="7671816" y="5193792"/>
            <a:ext cx="2615184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Capture semantic meaning and context.</a:t>
            </a:r>
            <a:endParaRPr lang="en-US" sz="1780" dirty="0"/>
          </a:p>
        </p:txBody>
      </p:sp>
      <p:sp>
        <p:nvSpPr>
          <p:cNvPr id="12" name="Text 4"/>
          <p:cNvSpPr/>
          <p:nvPr/>
        </p:nvSpPr>
        <p:spPr>
          <a:xfrm>
            <a:off x="10991088" y="5193792"/>
            <a:ext cx="2615184" cy="8503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Enable clustering based on meaning, not just frequency.</a:t>
            </a:r>
            <a:endParaRPr lang="en-US" sz="178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A78A8-2047-E034-793A-61BA8271E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CF8F9C0-351D-80EE-A655-87014521C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38BFAA19-4FA3-54AB-1111-10DE8B7F1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95728"/>
          </a:xfrm>
          <a:prstGeom prst="rect">
            <a:avLst/>
          </a:prstGeom>
        </p:spPr>
      </p:pic>
      <p:sp>
        <p:nvSpPr>
          <p:cNvPr id="8" name="Text 0">
            <a:extLst>
              <a:ext uri="{FF2B5EF4-FFF2-40B4-BE49-F238E27FC236}">
                <a16:creationId xmlns:a16="http://schemas.microsoft.com/office/drawing/2014/main" id="{D544285E-BF7C-D177-E2D5-EA2395F967D4}"/>
              </a:ext>
            </a:extLst>
          </p:cNvPr>
          <p:cNvSpPr/>
          <p:nvPr/>
        </p:nvSpPr>
        <p:spPr>
          <a:xfrm>
            <a:off x="813816" y="2596896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5E73F8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9. Dimensionality Reduction</a:t>
            </a:r>
            <a:endParaRPr lang="en-US" sz="4460" dirty="0"/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CA61202F-6ACB-47F9-6956-FBA1BC526235}"/>
              </a:ext>
            </a:extLst>
          </p:cNvPr>
          <p:cNvSpPr/>
          <p:nvPr/>
        </p:nvSpPr>
        <p:spPr>
          <a:xfrm>
            <a:off x="1042415" y="3918873"/>
            <a:ext cx="11513857" cy="28163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85750" indent="-285750">
              <a:lnSpc>
                <a:spcPts val="223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Andalus" panose="02020603050405020304" pitchFamily="18" charset="-78"/>
                <a:cs typeface="Andalus" panose="02020603050405020304" pitchFamily="18" charset="-78"/>
              </a:rPr>
              <a:t>Used to handle </a:t>
            </a:r>
            <a:r>
              <a:rPr lang="en-US" sz="2400" b="1" dirty="0">
                <a:latin typeface="Andalus" panose="02020603050405020304" pitchFamily="18" charset="-78"/>
                <a:cs typeface="Andalus" panose="02020603050405020304" pitchFamily="18" charset="-78"/>
              </a:rPr>
              <a:t>high-dimensional &amp; noisy text features</a:t>
            </a:r>
            <a:r>
              <a:rPr lang="en-US" sz="2400" dirty="0">
                <a:latin typeface="Andalus" panose="02020603050405020304" pitchFamily="18" charset="-78"/>
                <a:cs typeface="Andalus" panose="02020603050405020304" pitchFamily="18" charset="-78"/>
              </a:rPr>
              <a:t> before clustering.</a:t>
            </a:r>
          </a:p>
          <a:p>
            <a:pPr marL="285750" indent="-285750">
              <a:lnSpc>
                <a:spcPts val="2230"/>
              </a:lnSpc>
              <a:buFont typeface="Wingdings" panose="05000000000000000000" pitchFamily="2" charset="2"/>
              <a:buChar char="Ø"/>
            </a:pPr>
            <a:endParaRPr lang="en-US" sz="2400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285750" indent="-285750">
              <a:lnSpc>
                <a:spcPts val="223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Andalus" panose="02020603050405020304" pitchFamily="18" charset="-78"/>
                <a:cs typeface="Andalus" panose="02020603050405020304" pitchFamily="18" charset="-78"/>
              </a:rPr>
              <a:t>Diminishing the number of dimensions can be done through principal component analysis or using t-distributed stochastic neighbor embedding (t-SNE) to preserve the most essential information.</a:t>
            </a:r>
          </a:p>
          <a:p>
            <a:pPr>
              <a:lnSpc>
                <a:spcPts val="2230"/>
              </a:lnSpc>
            </a:pPr>
            <a:endParaRPr lang="en-US" sz="2400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285750" indent="-285750">
              <a:lnSpc>
                <a:spcPts val="223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latin typeface="Andalus" panose="02020603050405020304" pitchFamily="18" charset="-78"/>
                <a:cs typeface="Andalus" panose="02020603050405020304" pitchFamily="18" charset="-78"/>
              </a:rPr>
              <a:t>PCA</a:t>
            </a:r>
            <a:r>
              <a:rPr lang="en-US" sz="2400" dirty="0">
                <a:latin typeface="Andalus" panose="02020603050405020304" pitchFamily="18" charset="-78"/>
                <a:cs typeface="Andalus" panose="02020603050405020304" pitchFamily="18" charset="-78"/>
              </a:rPr>
              <a:t>: Linear method using eigenvalues/eigenvectors of covariance matrix.</a:t>
            </a:r>
          </a:p>
          <a:p>
            <a:pPr marL="285750" indent="-285750">
              <a:lnSpc>
                <a:spcPts val="2230"/>
              </a:lnSpc>
              <a:buFont typeface="Wingdings" panose="05000000000000000000" pitchFamily="2" charset="2"/>
              <a:buChar char="Ø"/>
            </a:pPr>
            <a:endParaRPr lang="en-US" sz="2400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285750" indent="-285750">
              <a:lnSpc>
                <a:spcPts val="2230"/>
              </a:lnSpc>
              <a:buFont typeface="Wingdings" panose="05000000000000000000" pitchFamily="2" charset="2"/>
              <a:buChar char="Ø"/>
            </a:pPr>
            <a:r>
              <a:rPr lang="en-IN" sz="2400" b="1" dirty="0">
                <a:latin typeface="Andalus" panose="02020603050405020304" pitchFamily="18" charset="-78"/>
                <a:cs typeface="Andalus" panose="02020603050405020304" pitchFamily="18" charset="-78"/>
              </a:rPr>
              <a:t>t-SNE</a:t>
            </a:r>
            <a:r>
              <a:rPr lang="en-IN" sz="2400" dirty="0">
                <a:latin typeface="Andalus" panose="02020603050405020304" pitchFamily="18" charset="-78"/>
                <a:cs typeface="Andalus" panose="02020603050405020304" pitchFamily="18" charset="-78"/>
              </a:rPr>
              <a:t>: Non-linear, preserves local structure via probability distributions.</a:t>
            </a:r>
            <a:endParaRPr lang="en-US" sz="24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21418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151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4" y="2478024"/>
            <a:ext cx="3968496" cy="193852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4" y="4572000"/>
            <a:ext cx="3968496" cy="193852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0328" y="2478024"/>
            <a:ext cx="3968496" cy="193852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0328" y="4572000"/>
            <a:ext cx="3968496" cy="193852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840" y="3474720"/>
            <a:ext cx="3529584" cy="72237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840" y="5568696"/>
            <a:ext cx="3529584" cy="722376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8928" y="3474720"/>
            <a:ext cx="3529584" cy="722376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8928" y="5568696"/>
            <a:ext cx="3529584" cy="722376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552" y="2688336"/>
            <a:ext cx="612648" cy="61264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552" y="4782312"/>
            <a:ext cx="612648" cy="612648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0640" y="2688336"/>
            <a:ext cx="612648" cy="61264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0640" y="4782312"/>
            <a:ext cx="612648" cy="612648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795528" y="1078992"/>
            <a:ext cx="8074152" cy="12070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4740"/>
              </a:lnSpc>
              <a:buNone/>
            </a:pPr>
            <a:r>
              <a:rPr lang="en-US" sz="3790" dirty="0">
                <a:solidFill>
                  <a:srgbClr val="5E73F8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10. Clustering Algorithms</a:t>
            </a:r>
            <a:endParaRPr lang="en-US" sz="3790" dirty="0"/>
          </a:p>
        </p:txBody>
      </p:sp>
      <p:sp>
        <p:nvSpPr>
          <p:cNvPr id="17" name="Text 1"/>
          <p:cNvSpPr/>
          <p:nvPr/>
        </p:nvSpPr>
        <p:spPr>
          <a:xfrm>
            <a:off x="1216152" y="2807208"/>
            <a:ext cx="15544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40" dirty="0">
                <a:solidFill>
                  <a:srgbClr val="4A4A4A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1</a:t>
            </a:r>
            <a:endParaRPr lang="en-US" sz="2040" dirty="0"/>
          </a:p>
        </p:txBody>
      </p:sp>
      <p:sp>
        <p:nvSpPr>
          <p:cNvPr id="18" name="Text 2"/>
          <p:cNvSpPr/>
          <p:nvPr/>
        </p:nvSpPr>
        <p:spPr>
          <a:xfrm>
            <a:off x="1005840" y="3474720"/>
            <a:ext cx="352958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70"/>
              </a:lnSpc>
              <a:buNone/>
            </a:pPr>
            <a:r>
              <a:rPr lang="en-US" sz="1890" dirty="0">
                <a:solidFill>
                  <a:srgbClr val="17171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K-means</a:t>
            </a:r>
            <a:endParaRPr lang="en-US" sz="1890" dirty="0"/>
          </a:p>
        </p:txBody>
      </p:sp>
      <p:sp>
        <p:nvSpPr>
          <p:cNvPr id="19" name="Text 3"/>
          <p:cNvSpPr/>
          <p:nvPr/>
        </p:nvSpPr>
        <p:spPr>
          <a:xfrm>
            <a:off x="1005840" y="3950208"/>
            <a:ext cx="352958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51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 Partition-based, simple, widely used.</a:t>
            </a:r>
            <a:endParaRPr lang="en-US" sz="1510" dirty="0"/>
          </a:p>
        </p:txBody>
      </p:sp>
      <p:sp>
        <p:nvSpPr>
          <p:cNvPr id="20" name="Text 4"/>
          <p:cNvSpPr/>
          <p:nvPr/>
        </p:nvSpPr>
        <p:spPr>
          <a:xfrm>
            <a:off x="1216152" y="4901184"/>
            <a:ext cx="15544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40" dirty="0">
                <a:solidFill>
                  <a:srgbClr val="4A4A4A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3</a:t>
            </a:r>
            <a:endParaRPr lang="en-US" sz="2040" dirty="0"/>
          </a:p>
        </p:txBody>
      </p:sp>
      <p:sp>
        <p:nvSpPr>
          <p:cNvPr id="21" name="Text 5"/>
          <p:cNvSpPr/>
          <p:nvPr/>
        </p:nvSpPr>
        <p:spPr>
          <a:xfrm>
            <a:off x="1005840" y="5568696"/>
            <a:ext cx="352958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70"/>
              </a:lnSpc>
              <a:buNone/>
            </a:pPr>
            <a:r>
              <a:rPr lang="en-US" sz="1890" dirty="0">
                <a:solidFill>
                  <a:srgbClr val="17171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DBSCAN</a:t>
            </a:r>
            <a:endParaRPr lang="en-US" sz="1890" dirty="0"/>
          </a:p>
        </p:txBody>
      </p:sp>
      <p:sp>
        <p:nvSpPr>
          <p:cNvPr id="22" name="Text 6"/>
          <p:cNvSpPr/>
          <p:nvPr/>
        </p:nvSpPr>
        <p:spPr>
          <a:xfrm>
            <a:off x="5349240" y="2807208"/>
            <a:ext cx="15544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40" dirty="0">
                <a:solidFill>
                  <a:srgbClr val="4A4A4A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2</a:t>
            </a:r>
            <a:endParaRPr lang="en-US" sz="2040" dirty="0"/>
          </a:p>
        </p:txBody>
      </p:sp>
      <p:sp>
        <p:nvSpPr>
          <p:cNvPr id="23" name="Text 7"/>
          <p:cNvSpPr/>
          <p:nvPr/>
        </p:nvSpPr>
        <p:spPr>
          <a:xfrm>
            <a:off x="1005840" y="6044184"/>
            <a:ext cx="352958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51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 Density-based, detects noise.</a:t>
            </a:r>
            <a:endParaRPr lang="en-US" sz="1510" dirty="0"/>
          </a:p>
        </p:txBody>
      </p:sp>
      <p:sp>
        <p:nvSpPr>
          <p:cNvPr id="24" name="Text 8"/>
          <p:cNvSpPr/>
          <p:nvPr/>
        </p:nvSpPr>
        <p:spPr>
          <a:xfrm>
            <a:off x="5138928" y="3474720"/>
            <a:ext cx="352958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70"/>
              </a:lnSpc>
              <a:buNone/>
            </a:pPr>
            <a:r>
              <a:rPr lang="en-US" sz="1890" dirty="0">
                <a:solidFill>
                  <a:srgbClr val="17171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Hierarchical</a:t>
            </a:r>
            <a:endParaRPr lang="en-US" sz="1890" dirty="0"/>
          </a:p>
        </p:txBody>
      </p:sp>
      <p:sp>
        <p:nvSpPr>
          <p:cNvPr id="25" name="Text 9"/>
          <p:cNvSpPr/>
          <p:nvPr/>
        </p:nvSpPr>
        <p:spPr>
          <a:xfrm>
            <a:off x="5138928" y="3950208"/>
            <a:ext cx="352958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51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 Tree-like grouping.</a:t>
            </a:r>
            <a:endParaRPr lang="en-US" sz="1510" dirty="0"/>
          </a:p>
        </p:txBody>
      </p:sp>
      <p:sp>
        <p:nvSpPr>
          <p:cNvPr id="26" name="Text 10"/>
          <p:cNvSpPr/>
          <p:nvPr/>
        </p:nvSpPr>
        <p:spPr>
          <a:xfrm>
            <a:off x="795528" y="6711696"/>
            <a:ext cx="807415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51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Each has different strengths depending on dataset and goal.</a:t>
            </a:r>
            <a:endParaRPr lang="en-US" sz="1510" dirty="0"/>
          </a:p>
        </p:txBody>
      </p:sp>
      <p:sp>
        <p:nvSpPr>
          <p:cNvPr id="27" name="Text 11"/>
          <p:cNvSpPr/>
          <p:nvPr/>
        </p:nvSpPr>
        <p:spPr>
          <a:xfrm>
            <a:off x="5349240" y="4901184"/>
            <a:ext cx="15544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40" dirty="0">
                <a:solidFill>
                  <a:srgbClr val="4A4A4A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4</a:t>
            </a:r>
            <a:endParaRPr lang="en-US" sz="2040" dirty="0"/>
          </a:p>
        </p:txBody>
      </p:sp>
      <p:sp>
        <p:nvSpPr>
          <p:cNvPr id="28" name="Text 12"/>
          <p:cNvSpPr/>
          <p:nvPr/>
        </p:nvSpPr>
        <p:spPr>
          <a:xfrm>
            <a:off x="5138928" y="5568696"/>
            <a:ext cx="352958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70"/>
              </a:lnSpc>
              <a:buNone/>
            </a:pPr>
            <a:r>
              <a:rPr lang="en-US" sz="1890" dirty="0">
                <a:solidFill>
                  <a:srgbClr val="17171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LDA</a:t>
            </a:r>
            <a:endParaRPr lang="en-US" sz="1890" dirty="0"/>
          </a:p>
        </p:txBody>
      </p:sp>
      <p:sp>
        <p:nvSpPr>
          <p:cNvPr id="29" name="Text 13"/>
          <p:cNvSpPr/>
          <p:nvPr/>
        </p:nvSpPr>
        <p:spPr>
          <a:xfrm>
            <a:off x="5138928" y="6044184"/>
            <a:ext cx="352958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51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 Probabilistic topic modeling for text.</a:t>
            </a:r>
            <a:endParaRPr lang="en-US" sz="151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63663"/>
            <a:ext cx="14630400" cy="9402407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5216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3670" y="1028728"/>
            <a:ext cx="7223760" cy="80467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3670" y="2026719"/>
            <a:ext cx="7223760" cy="2057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3670" y="7185475"/>
            <a:ext cx="7223760" cy="804672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6638544" y="27818"/>
            <a:ext cx="719632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5E73F8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11.1. K-Means Clustering</a:t>
            </a:r>
            <a:endParaRPr lang="en-US" sz="4460" dirty="0"/>
          </a:p>
        </p:txBody>
      </p:sp>
      <p:sp>
        <p:nvSpPr>
          <p:cNvPr id="8" name="Text 1"/>
          <p:cNvSpPr/>
          <p:nvPr/>
        </p:nvSpPr>
        <p:spPr>
          <a:xfrm>
            <a:off x="6783063" y="1177354"/>
            <a:ext cx="6711696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Divides data into K clusters based on similarity.</a:t>
            </a:r>
            <a:endParaRPr lang="en-US" sz="1780" dirty="0"/>
          </a:p>
        </p:txBody>
      </p:sp>
      <p:sp>
        <p:nvSpPr>
          <p:cNvPr id="9" name="Text 2"/>
          <p:cNvSpPr/>
          <p:nvPr/>
        </p:nvSpPr>
        <p:spPr>
          <a:xfrm>
            <a:off x="6783063" y="2200382"/>
            <a:ext cx="6711696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Algorithm:</a:t>
            </a:r>
            <a:endParaRPr lang="en-US" sz="1780" dirty="0"/>
          </a:p>
        </p:txBody>
      </p:sp>
      <p:sp>
        <p:nvSpPr>
          <p:cNvPr id="10" name="Text 3"/>
          <p:cNvSpPr/>
          <p:nvPr/>
        </p:nvSpPr>
        <p:spPr>
          <a:xfrm>
            <a:off x="6880860" y="2615904"/>
            <a:ext cx="6711696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    • Choose K cluster centers.</a:t>
            </a:r>
            <a:endParaRPr lang="en-US" sz="1780" dirty="0"/>
          </a:p>
        </p:txBody>
      </p:sp>
      <p:sp>
        <p:nvSpPr>
          <p:cNvPr id="11" name="Text 4"/>
          <p:cNvSpPr/>
          <p:nvPr/>
        </p:nvSpPr>
        <p:spPr>
          <a:xfrm>
            <a:off x="6880860" y="3074153"/>
            <a:ext cx="6711696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    • Assign documents to nearest center.</a:t>
            </a:r>
            <a:endParaRPr lang="en-US" sz="1780" dirty="0"/>
          </a:p>
        </p:txBody>
      </p:sp>
      <p:sp>
        <p:nvSpPr>
          <p:cNvPr id="12" name="Text 5"/>
          <p:cNvSpPr/>
          <p:nvPr/>
        </p:nvSpPr>
        <p:spPr>
          <a:xfrm>
            <a:off x="6880860" y="3579136"/>
            <a:ext cx="6711696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    • Recalculate centers and repeat.</a:t>
            </a:r>
            <a:endParaRPr lang="en-US" sz="1780" dirty="0"/>
          </a:p>
        </p:txBody>
      </p:sp>
      <p:sp>
        <p:nvSpPr>
          <p:cNvPr id="13" name="Text 6"/>
          <p:cNvSpPr/>
          <p:nvPr/>
        </p:nvSpPr>
        <p:spPr>
          <a:xfrm>
            <a:off x="6783063" y="7482834"/>
            <a:ext cx="6711696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Works well with TF-IDF vectors.</a:t>
            </a:r>
            <a:endParaRPr lang="en-US" sz="178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C18B861-31EC-A66A-0D78-8C17A155E6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7308" y="3868617"/>
            <a:ext cx="5467944" cy="346553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51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957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4233672"/>
            <a:ext cx="6409944" cy="156362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528" y="6016752"/>
            <a:ext cx="6409944" cy="128016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072" y="4233672"/>
            <a:ext cx="6409944" cy="156362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4072" y="6016752"/>
            <a:ext cx="6409944" cy="128016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384" y="4617720"/>
            <a:ext cx="6446520" cy="1197864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384" y="6400800"/>
            <a:ext cx="6446520" cy="914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5784" y="4617720"/>
            <a:ext cx="6446520" cy="1197864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5784" y="6400800"/>
            <a:ext cx="6446520" cy="914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6384" y="4498848"/>
            <a:ext cx="6446520" cy="146304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6384" y="6291072"/>
            <a:ext cx="6446520" cy="146304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15784" y="4498848"/>
            <a:ext cx="6446520" cy="146304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15784" y="6291072"/>
            <a:ext cx="6446520" cy="146304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57600" y="4233672"/>
            <a:ext cx="685800" cy="685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57600" y="6016752"/>
            <a:ext cx="685800" cy="685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96144" y="4233672"/>
            <a:ext cx="685800" cy="685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96144" y="6016752"/>
            <a:ext cx="685800" cy="6858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795528" y="3273552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5E73F8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11.2. Hierarchical Clustering</a:t>
            </a:r>
            <a:endParaRPr lang="en-US" sz="4460" dirty="0"/>
          </a:p>
        </p:txBody>
      </p:sp>
      <p:sp>
        <p:nvSpPr>
          <p:cNvPr id="21" name="Text 1"/>
          <p:cNvSpPr/>
          <p:nvPr/>
        </p:nvSpPr>
        <p:spPr>
          <a:xfrm>
            <a:off x="1042416" y="4983480"/>
            <a:ext cx="5925312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Builds a dendrogram (tree) of nested clusters.</a:t>
            </a:r>
            <a:endParaRPr lang="en-US" sz="1780" dirty="0"/>
          </a:p>
        </p:txBody>
      </p:sp>
      <p:sp>
        <p:nvSpPr>
          <p:cNvPr id="22" name="Text 2"/>
          <p:cNvSpPr/>
          <p:nvPr/>
        </p:nvSpPr>
        <p:spPr>
          <a:xfrm>
            <a:off x="3922776" y="4379976"/>
            <a:ext cx="164592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70"/>
              </a:lnSpc>
              <a:buNone/>
            </a:pPr>
            <a:r>
              <a:rPr lang="en-US" sz="2140" dirty="0">
                <a:solidFill>
                  <a:srgbClr val="4A4A4A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1</a:t>
            </a:r>
            <a:endParaRPr lang="en-US" sz="2140" dirty="0"/>
          </a:p>
        </p:txBody>
      </p:sp>
      <p:sp>
        <p:nvSpPr>
          <p:cNvPr id="23" name="Text 3"/>
          <p:cNvSpPr/>
          <p:nvPr/>
        </p:nvSpPr>
        <p:spPr>
          <a:xfrm>
            <a:off x="1042416" y="6775704"/>
            <a:ext cx="5925312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Doesn’t require specifying K beforehand.</a:t>
            </a:r>
            <a:endParaRPr lang="en-US" sz="1780" dirty="0"/>
          </a:p>
        </p:txBody>
      </p:sp>
      <p:sp>
        <p:nvSpPr>
          <p:cNvPr id="24" name="Text 4"/>
          <p:cNvSpPr/>
          <p:nvPr/>
        </p:nvSpPr>
        <p:spPr>
          <a:xfrm>
            <a:off x="3922776" y="6163056"/>
            <a:ext cx="164592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70"/>
              </a:lnSpc>
              <a:buNone/>
            </a:pPr>
            <a:r>
              <a:rPr lang="en-US" sz="2140" dirty="0">
                <a:solidFill>
                  <a:srgbClr val="4A4A4A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3</a:t>
            </a:r>
            <a:endParaRPr lang="en-US" sz="2140" dirty="0"/>
          </a:p>
        </p:txBody>
      </p:sp>
      <p:sp>
        <p:nvSpPr>
          <p:cNvPr id="25" name="Text 5"/>
          <p:cNvSpPr/>
          <p:nvPr/>
        </p:nvSpPr>
        <p:spPr>
          <a:xfrm>
            <a:off x="7671816" y="4983480"/>
            <a:ext cx="5925312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Can be agglomerative (bottom-up) or divisive (top-down).</a:t>
            </a:r>
            <a:endParaRPr lang="en-US" sz="1780" dirty="0"/>
          </a:p>
        </p:txBody>
      </p:sp>
      <p:sp>
        <p:nvSpPr>
          <p:cNvPr id="26" name="Text 6"/>
          <p:cNvSpPr/>
          <p:nvPr/>
        </p:nvSpPr>
        <p:spPr>
          <a:xfrm>
            <a:off x="7671816" y="6775704"/>
            <a:ext cx="5925312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Useful for exploring cluster relationships.</a:t>
            </a:r>
            <a:endParaRPr lang="en-US" sz="1780" dirty="0"/>
          </a:p>
        </p:txBody>
      </p:sp>
      <p:sp>
        <p:nvSpPr>
          <p:cNvPr id="27" name="Text 7"/>
          <p:cNvSpPr/>
          <p:nvPr/>
        </p:nvSpPr>
        <p:spPr>
          <a:xfrm>
            <a:off x="10561320" y="4379976"/>
            <a:ext cx="164592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70"/>
              </a:lnSpc>
              <a:buNone/>
            </a:pPr>
            <a:r>
              <a:rPr lang="en-US" sz="2140" dirty="0">
                <a:solidFill>
                  <a:srgbClr val="4A4A4A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2</a:t>
            </a:r>
            <a:endParaRPr lang="en-US" sz="2140" dirty="0"/>
          </a:p>
        </p:txBody>
      </p:sp>
      <p:sp>
        <p:nvSpPr>
          <p:cNvPr id="28" name="Text 8"/>
          <p:cNvSpPr/>
          <p:nvPr/>
        </p:nvSpPr>
        <p:spPr>
          <a:xfrm>
            <a:off x="10561320" y="6163056"/>
            <a:ext cx="164592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70"/>
              </a:lnSpc>
              <a:buNone/>
            </a:pPr>
            <a:r>
              <a:rPr lang="en-US" sz="2140" dirty="0">
                <a:solidFill>
                  <a:srgbClr val="4A4A4A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4</a:t>
            </a:r>
            <a:endParaRPr lang="en-US" sz="214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AAB3FA7-55C0-4F4B-1D39-B2EF3B8CCA4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49577" y="424343"/>
            <a:ext cx="5064574" cy="350576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9572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656" y="6044184"/>
            <a:ext cx="6327648" cy="804672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813816" y="2870101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5E73F8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11.3. DBSCAN – Density Based</a:t>
            </a:r>
            <a:endParaRPr lang="en-US" sz="446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FD14C49-14C1-66A9-C491-A5AD09980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754" y="3583333"/>
            <a:ext cx="8018612" cy="460776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0DBB1-B723-8986-FCFC-BBEFB98FD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EB2F6B6-5FB4-C064-9753-BD19F5218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51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E0074129-3731-C9EE-2A60-7ECFB7CC4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95728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0686708C-D491-AD87-0691-324894AEB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112" y="6044184"/>
            <a:ext cx="6327648" cy="804672"/>
          </a:xfrm>
          <a:prstGeom prst="rect">
            <a:avLst/>
          </a:prstGeom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F8A81F7B-3710-A370-6CFA-84E4C23FA3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656" y="6044184"/>
            <a:ext cx="6327648" cy="804672"/>
          </a:xfrm>
          <a:prstGeom prst="rect">
            <a:avLst/>
          </a:prstGeom>
        </p:spPr>
      </p:pic>
      <p:pic>
        <p:nvPicPr>
          <p:cNvPr id="6" name="Image 4" descr="preencoded.png">
            <a:extLst>
              <a:ext uri="{FF2B5EF4-FFF2-40B4-BE49-F238E27FC236}">
                <a16:creationId xmlns:a16="http://schemas.microsoft.com/office/drawing/2014/main" id="{0348D11E-5937-B367-BC51-F9FED1BF9A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384" y="6044184"/>
            <a:ext cx="146304" cy="804672"/>
          </a:xfrm>
          <a:prstGeom prst="rect">
            <a:avLst/>
          </a:prstGeom>
        </p:spPr>
      </p:pic>
      <p:pic>
        <p:nvPicPr>
          <p:cNvPr id="7" name="Image 5" descr="preencoded.png">
            <a:extLst>
              <a:ext uri="{FF2B5EF4-FFF2-40B4-BE49-F238E27FC236}">
                <a16:creationId xmlns:a16="http://schemas.microsoft.com/office/drawing/2014/main" id="{37F7A4C4-4063-DFB4-51DF-4FE5A2D091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5784" y="6044184"/>
            <a:ext cx="146304" cy="804672"/>
          </a:xfrm>
          <a:prstGeom prst="rect">
            <a:avLst/>
          </a:prstGeom>
        </p:spPr>
      </p:pic>
      <p:sp>
        <p:nvSpPr>
          <p:cNvPr id="8" name="Text 0">
            <a:extLst>
              <a:ext uri="{FF2B5EF4-FFF2-40B4-BE49-F238E27FC236}">
                <a16:creationId xmlns:a16="http://schemas.microsoft.com/office/drawing/2014/main" id="{B06DE55A-636D-7C6B-4920-EB896804C865}"/>
              </a:ext>
            </a:extLst>
          </p:cNvPr>
          <p:cNvSpPr/>
          <p:nvPr/>
        </p:nvSpPr>
        <p:spPr>
          <a:xfrm>
            <a:off x="795528" y="3739896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5E73F8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11.4. Topic Modeling (LDA)</a:t>
            </a:r>
            <a:endParaRPr lang="en-US" sz="4460" dirty="0"/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86A656C6-F9FE-4395-41E0-E0CE56E6F617}"/>
              </a:ext>
            </a:extLst>
          </p:cNvPr>
          <p:cNvSpPr/>
          <p:nvPr/>
        </p:nvSpPr>
        <p:spPr>
          <a:xfrm>
            <a:off x="795528" y="4700016"/>
            <a:ext cx="13048488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Latent Dirichlet Allocation (LDA) groups documents by topics. Each document is a mix of topics; each topic is a mix of words. This helps interpret text clusters as topics rather than arbitrary groups.</a:t>
            </a:r>
            <a:endParaRPr lang="en-US" sz="1780" dirty="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B83934C5-0A7F-E7F4-E146-4F4B4620FEDD}"/>
              </a:ext>
            </a:extLst>
          </p:cNvPr>
          <p:cNvSpPr/>
          <p:nvPr/>
        </p:nvSpPr>
        <p:spPr>
          <a:xfrm>
            <a:off x="795528" y="5522976"/>
            <a:ext cx="13048488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Example:</a:t>
            </a:r>
            <a:endParaRPr lang="en-US" sz="1780" dirty="0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1554D6C4-7C75-1AC2-014E-52B20CB2F92D}"/>
              </a:ext>
            </a:extLst>
          </p:cNvPr>
          <p:cNvSpPr/>
          <p:nvPr/>
        </p:nvSpPr>
        <p:spPr>
          <a:xfrm>
            <a:off x="1133856" y="6300216"/>
            <a:ext cx="5833872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Topic 1 → “match, goal, team” (Sports)</a:t>
            </a:r>
            <a:endParaRPr lang="en-US" sz="1780" dirty="0"/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64D66798-E284-6CC4-D2D3-38632CCF4685}"/>
              </a:ext>
            </a:extLst>
          </p:cNvPr>
          <p:cNvSpPr/>
          <p:nvPr/>
        </p:nvSpPr>
        <p:spPr>
          <a:xfrm>
            <a:off x="7772400" y="6300216"/>
            <a:ext cx="5833872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Topic 2 → “election, party, vote” (Politics)</a:t>
            </a:r>
            <a:endParaRPr lang="en-US" sz="178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0732801-C8D4-15CD-654D-38F46ED519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9171" y="1847058"/>
            <a:ext cx="5664819" cy="261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285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5216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092" y="1292396"/>
            <a:ext cx="7223760" cy="1618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9042" y="3112676"/>
            <a:ext cx="7223760" cy="16184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5976" y="2633472"/>
            <a:ext cx="7168896" cy="104241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8272" y="4140894"/>
            <a:ext cx="7168896" cy="104241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5976" y="6893461"/>
            <a:ext cx="7132320" cy="649224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8544" y="6916878"/>
            <a:ext cx="128016" cy="649224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5664" y="1295773"/>
            <a:ext cx="7214616" cy="57607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2532" y="3134961"/>
            <a:ext cx="7214616" cy="576072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6455664" y="237299"/>
            <a:ext cx="7196328" cy="5760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460"/>
              </a:lnSpc>
              <a:buNone/>
            </a:pPr>
            <a:r>
              <a:rPr lang="en-US" sz="3570" dirty="0">
                <a:solidFill>
                  <a:srgbClr val="5E73F8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12. Evaluation Metrics</a:t>
            </a:r>
            <a:endParaRPr lang="en-US" sz="3570" dirty="0"/>
          </a:p>
        </p:txBody>
      </p:sp>
      <p:sp>
        <p:nvSpPr>
          <p:cNvPr id="13" name="Text 1"/>
          <p:cNvSpPr/>
          <p:nvPr/>
        </p:nvSpPr>
        <p:spPr>
          <a:xfrm>
            <a:off x="6568923" y="940718"/>
            <a:ext cx="719632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80"/>
              </a:lnSpc>
              <a:buNone/>
            </a:pPr>
            <a:r>
              <a:rPr lang="en-US" sz="142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Internal Metrics:</a:t>
            </a:r>
            <a:endParaRPr lang="en-US" sz="1420" dirty="0"/>
          </a:p>
        </p:txBody>
      </p:sp>
      <p:sp>
        <p:nvSpPr>
          <p:cNvPr id="14" name="Text 2"/>
          <p:cNvSpPr/>
          <p:nvPr/>
        </p:nvSpPr>
        <p:spPr>
          <a:xfrm>
            <a:off x="6765519" y="1968080"/>
            <a:ext cx="6803136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17171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Silhouette Score</a:t>
            </a:r>
            <a:endParaRPr lang="en-US" sz="1780" dirty="0"/>
          </a:p>
        </p:txBody>
      </p:sp>
      <p:sp>
        <p:nvSpPr>
          <p:cNvPr id="15" name="Text 3"/>
          <p:cNvSpPr/>
          <p:nvPr/>
        </p:nvSpPr>
        <p:spPr>
          <a:xfrm>
            <a:off x="6702552" y="2361829"/>
            <a:ext cx="6803136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1780"/>
              </a:lnSpc>
            </a:pPr>
            <a:r>
              <a:rPr lang="en-US" sz="140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 </a:t>
            </a:r>
            <a:r>
              <a:rPr lang="en-US" sz="1400" dirty="0"/>
              <a:t>A measure that calculates how much an item resembles its own cluster relative to other clusters</a:t>
            </a:r>
            <a:r>
              <a:rPr lang="en-US" sz="140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.</a:t>
            </a:r>
            <a:endParaRPr lang="en-US" sz="1400" dirty="0"/>
          </a:p>
        </p:txBody>
      </p:sp>
      <p:sp>
        <p:nvSpPr>
          <p:cNvPr id="16" name="Text 4"/>
          <p:cNvSpPr/>
          <p:nvPr/>
        </p:nvSpPr>
        <p:spPr>
          <a:xfrm>
            <a:off x="6702552" y="3780188"/>
            <a:ext cx="6803136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17171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Davies–Bouldin Index</a:t>
            </a:r>
            <a:endParaRPr lang="en-US" sz="1780" dirty="0"/>
          </a:p>
        </p:txBody>
      </p:sp>
      <p:sp>
        <p:nvSpPr>
          <p:cNvPr id="17" name="Text 5"/>
          <p:cNvSpPr/>
          <p:nvPr/>
        </p:nvSpPr>
        <p:spPr>
          <a:xfrm>
            <a:off x="6665976" y="4269645"/>
            <a:ext cx="6803136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1780"/>
              </a:lnSpc>
            </a:pPr>
            <a:r>
              <a:rPr lang="en-US" sz="140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 </a:t>
            </a:r>
            <a:r>
              <a:rPr lang="en-US" sz="1400" dirty="0"/>
              <a:t>This is used to find out the average similarity ratio between each cluster and the one that is most similar.</a:t>
            </a:r>
            <a:r>
              <a:rPr lang="en-US" sz="140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.</a:t>
            </a:r>
            <a:endParaRPr lang="en-US" sz="1400" dirty="0"/>
          </a:p>
        </p:txBody>
      </p:sp>
      <p:sp>
        <p:nvSpPr>
          <p:cNvPr id="18" name="Text 6"/>
          <p:cNvSpPr/>
          <p:nvPr/>
        </p:nvSpPr>
        <p:spPr>
          <a:xfrm>
            <a:off x="6190488" y="6708872"/>
            <a:ext cx="719632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80"/>
              </a:lnSpc>
              <a:buNone/>
            </a:pPr>
            <a:r>
              <a:rPr lang="en-US" sz="142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External Metrics:</a:t>
            </a:r>
            <a:endParaRPr lang="en-US" sz="1420" dirty="0"/>
          </a:p>
        </p:txBody>
      </p:sp>
      <p:sp>
        <p:nvSpPr>
          <p:cNvPr id="19" name="Text 7"/>
          <p:cNvSpPr/>
          <p:nvPr/>
        </p:nvSpPr>
        <p:spPr>
          <a:xfrm>
            <a:off x="6935724" y="7085485"/>
            <a:ext cx="6729984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80"/>
              </a:lnSpc>
              <a:buNone/>
            </a:pPr>
            <a:r>
              <a:rPr lang="en-US" sz="142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Purity, NMI (Normalized Mutual Information) – compare to known labels.</a:t>
            </a:r>
            <a:endParaRPr lang="en-US" sz="1420" dirty="0"/>
          </a:p>
        </p:txBody>
      </p:sp>
      <p:sp>
        <p:nvSpPr>
          <p:cNvPr id="20" name="Text 8"/>
          <p:cNvSpPr/>
          <p:nvPr/>
        </p:nvSpPr>
        <p:spPr>
          <a:xfrm>
            <a:off x="6702552" y="7636391"/>
            <a:ext cx="719632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80"/>
              </a:lnSpc>
              <a:buNone/>
            </a:pPr>
            <a:r>
              <a:rPr lang="en-US" sz="142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Challenge: Often no “true” labels exist in unsupervised tasks.</a:t>
            </a:r>
            <a:endParaRPr lang="en-US" sz="1420" dirty="0"/>
          </a:p>
        </p:txBody>
      </p:sp>
      <p:sp>
        <p:nvSpPr>
          <p:cNvPr id="21" name="Text 9"/>
          <p:cNvSpPr/>
          <p:nvPr/>
        </p:nvSpPr>
        <p:spPr>
          <a:xfrm>
            <a:off x="10089251" y="1374277"/>
            <a:ext cx="164592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70"/>
              </a:lnSpc>
              <a:buNone/>
            </a:pPr>
            <a:r>
              <a:rPr lang="en-US" sz="2140" dirty="0">
                <a:solidFill>
                  <a:srgbClr val="4A4A4A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1</a:t>
            </a:r>
            <a:endParaRPr lang="en-US" sz="2140" dirty="0"/>
          </a:p>
        </p:txBody>
      </p:sp>
      <p:sp>
        <p:nvSpPr>
          <p:cNvPr id="22" name="Text 10"/>
          <p:cNvSpPr/>
          <p:nvPr/>
        </p:nvSpPr>
        <p:spPr>
          <a:xfrm>
            <a:off x="10149840" y="3439258"/>
            <a:ext cx="164592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70"/>
              </a:lnSpc>
              <a:buNone/>
            </a:pPr>
            <a:r>
              <a:rPr lang="en-US" sz="2140" dirty="0">
                <a:solidFill>
                  <a:srgbClr val="4A4A4A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2</a:t>
            </a:r>
            <a:endParaRPr lang="en-US" sz="2140" dirty="0"/>
          </a:p>
        </p:txBody>
      </p:sp>
      <p:pic>
        <p:nvPicPr>
          <p:cNvPr id="23" name="Image 9" descr="preencoded.png">
            <a:extLst>
              <a:ext uri="{FF2B5EF4-FFF2-40B4-BE49-F238E27FC236}">
                <a16:creationId xmlns:a16="http://schemas.microsoft.com/office/drawing/2014/main" id="{E903660A-A396-B82A-64B6-A24825F607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0635" y="4930419"/>
            <a:ext cx="7214616" cy="576072"/>
          </a:xfrm>
          <a:prstGeom prst="rect">
            <a:avLst/>
          </a:prstGeom>
        </p:spPr>
      </p:pic>
      <p:sp>
        <p:nvSpPr>
          <p:cNvPr id="24" name="Text 10">
            <a:extLst>
              <a:ext uri="{FF2B5EF4-FFF2-40B4-BE49-F238E27FC236}">
                <a16:creationId xmlns:a16="http://schemas.microsoft.com/office/drawing/2014/main" id="{41B5AA28-E3CC-88A6-A3EC-3877E7CCDCD1}"/>
              </a:ext>
            </a:extLst>
          </p:cNvPr>
          <p:cNvSpPr/>
          <p:nvPr/>
        </p:nvSpPr>
        <p:spPr>
          <a:xfrm>
            <a:off x="10167087" y="5205948"/>
            <a:ext cx="164592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70"/>
              </a:lnSpc>
              <a:buNone/>
            </a:pPr>
            <a:r>
              <a:rPr lang="en-US" sz="2140" dirty="0">
                <a:solidFill>
                  <a:srgbClr val="4A4A4A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3</a:t>
            </a:r>
            <a:endParaRPr lang="en-US" sz="2140" dirty="0"/>
          </a:p>
        </p:txBody>
      </p:sp>
      <p:sp>
        <p:nvSpPr>
          <p:cNvPr id="26" name="Text 4">
            <a:extLst>
              <a:ext uri="{FF2B5EF4-FFF2-40B4-BE49-F238E27FC236}">
                <a16:creationId xmlns:a16="http://schemas.microsoft.com/office/drawing/2014/main" id="{7595BBF6-5A23-19DE-19CE-E7B4EB167D32}"/>
              </a:ext>
            </a:extLst>
          </p:cNvPr>
          <p:cNvSpPr/>
          <p:nvPr/>
        </p:nvSpPr>
        <p:spPr>
          <a:xfrm>
            <a:off x="6583680" y="5640443"/>
            <a:ext cx="6803136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2230"/>
              </a:lnSpc>
            </a:pPr>
            <a:r>
              <a:rPr lang="en-IN" dirty="0"/>
              <a:t>Adjusted Rand Index (ARI)</a:t>
            </a:r>
            <a:endParaRPr lang="en-US" sz="178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552EF2-02D2-6FF8-7981-6FB7D2E1A1F5}"/>
              </a:ext>
            </a:extLst>
          </p:cNvPr>
          <p:cNvSpPr txBox="1"/>
          <p:nvPr/>
        </p:nvSpPr>
        <p:spPr>
          <a:xfrm>
            <a:off x="6529931" y="5938177"/>
            <a:ext cx="7404410" cy="565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780"/>
              </a:lnSpc>
            </a:pPr>
            <a:r>
              <a:rPr lang="en-US" sz="1400" dirty="0"/>
              <a:t>It compares how much two different </a:t>
            </a:r>
            <a:r>
              <a:rPr lang="en-US" sz="1400" dirty="0" err="1"/>
              <a:t>clusterings</a:t>
            </a:r>
            <a:r>
              <a:rPr lang="en-US" sz="1400" dirty="0"/>
              <a:t> are alike in terms of</a:t>
            </a:r>
            <a:r>
              <a:rPr lang="en-US" sz="1400" u="sng" dirty="0">
                <a:hlinkClick r:id="rId10"/>
              </a:rPr>
              <a:t> class</a:t>
            </a:r>
            <a:r>
              <a:rPr lang="en-US" sz="1400" dirty="0"/>
              <a:t> labels they assign to individual objects 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3291840"/>
            <a:ext cx="2542032" cy="7315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4242816"/>
            <a:ext cx="2542032" cy="73152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6160" y="3291840"/>
            <a:ext cx="2542032" cy="73152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5193792"/>
            <a:ext cx="2542032" cy="73152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6160" y="4242816"/>
            <a:ext cx="2542032" cy="73152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648" y="3291840"/>
            <a:ext cx="2542032" cy="73152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648" y="4242816"/>
            <a:ext cx="2542032" cy="73152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192" y="3374136"/>
            <a:ext cx="1801368" cy="73152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192" y="4315968"/>
            <a:ext cx="1801368" cy="73152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7680" y="3374136"/>
            <a:ext cx="1801368" cy="73152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192" y="5266944"/>
            <a:ext cx="1801368" cy="73152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7680" y="4315968"/>
            <a:ext cx="1801368" cy="73152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8312" y="3374136"/>
            <a:ext cx="1801368" cy="73152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8312" y="4315968"/>
            <a:ext cx="1801368" cy="73152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384" y="3273552"/>
            <a:ext cx="548640" cy="54864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384" y="4224528"/>
            <a:ext cx="548640" cy="54864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7872" y="3273552"/>
            <a:ext cx="548640" cy="54864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384" y="5175504"/>
            <a:ext cx="548640" cy="54864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7872" y="4224528"/>
            <a:ext cx="548640" cy="54864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9360" y="3273552"/>
            <a:ext cx="548640" cy="54864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9360" y="4224528"/>
            <a:ext cx="548640" cy="54864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795528" y="2331720"/>
            <a:ext cx="8074152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5E73F8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1. Agenda</a:t>
            </a:r>
            <a:endParaRPr lang="en-US" sz="4460" dirty="0"/>
          </a:p>
        </p:txBody>
      </p:sp>
      <p:sp>
        <p:nvSpPr>
          <p:cNvPr id="26" name="Text 1"/>
          <p:cNvSpPr/>
          <p:nvPr/>
        </p:nvSpPr>
        <p:spPr>
          <a:xfrm>
            <a:off x="950976" y="3300984"/>
            <a:ext cx="201168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10"/>
              </a:lnSpc>
              <a:buNone/>
            </a:pPr>
            <a:r>
              <a:rPr lang="en-US" sz="2670" dirty="0">
                <a:solidFill>
                  <a:srgbClr val="4A4A4A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1</a:t>
            </a:r>
            <a:endParaRPr lang="en-US" sz="2670" dirty="0"/>
          </a:p>
        </p:txBody>
      </p:sp>
      <p:sp>
        <p:nvSpPr>
          <p:cNvPr id="27" name="Text 2"/>
          <p:cNvSpPr/>
          <p:nvPr/>
        </p:nvSpPr>
        <p:spPr>
          <a:xfrm>
            <a:off x="1536192" y="3374136"/>
            <a:ext cx="1801368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Introduction to Text Clustering</a:t>
            </a:r>
            <a:endParaRPr lang="en-US" sz="1780" dirty="0"/>
          </a:p>
        </p:txBody>
      </p:sp>
      <p:sp>
        <p:nvSpPr>
          <p:cNvPr id="28" name="Text 3"/>
          <p:cNvSpPr/>
          <p:nvPr/>
        </p:nvSpPr>
        <p:spPr>
          <a:xfrm>
            <a:off x="950976" y="4251960"/>
            <a:ext cx="201168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10"/>
              </a:lnSpc>
              <a:buNone/>
            </a:pPr>
            <a:r>
              <a:rPr lang="en-US" sz="2670" dirty="0">
                <a:solidFill>
                  <a:srgbClr val="4A4A4A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4</a:t>
            </a:r>
            <a:endParaRPr lang="en-US" sz="2670" dirty="0"/>
          </a:p>
        </p:txBody>
      </p:sp>
      <p:sp>
        <p:nvSpPr>
          <p:cNvPr id="29" name="Text 4"/>
          <p:cNvSpPr/>
          <p:nvPr/>
        </p:nvSpPr>
        <p:spPr>
          <a:xfrm>
            <a:off x="1536192" y="4315968"/>
            <a:ext cx="1801368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Clustering Algorithms</a:t>
            </a:r>
            <a:endParaRPr lang="en-US" sz="1780" dirty="0"/>
          </a:p>
        </p:txBody>
      </p:sp>
      <p:sp>
        <p:nvSpPr>
          <p:cNvPr id="30" name="Text 5"/>
          <p:cNvSpPr/>
          <p:nvPr/>
        </p:nvSpPr>
        <p:spPr>
          <a:xfrm>
            <a:off x="3721608" y="3300984"/>
            <a:ext cx="201168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10"/>
              </a:lnSpc>
              <a:buNone/>
            </a:pPr>
            <a:r>
              <a:rPr lang="en-US" sz="2670" dirty="0">
                <a:solidFill>
                  <a:srgbClr val="4A4A4A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2</a:t>
            </a:r>
            <a:endParaRPr lang="en-US" sz="2670" dirty="0"/>
          </a:p>
        </p:txBody>
      </p:sp>
      <p:sp>
        <p:nvSpPr>
          <p:cNvPr id="31" name="Text 6"/>
          <p:cNvSpPr/>
          <p:nvPr/>
        </p:nvSpPr>
        <p:spPr>
          <a:xfrm>
            <a:off x="950976" y="5202936"/>
            <a:ext cx="201168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10"/>
              </a:lnSpc>
              <a:buNone/>
            </a:pPr>
            <a:r>
              <a:rPr lang="en-US" sz="2670" dirty="0">
                <a:solidFill>
                  <a:srgbClr val="4A4A4A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7</a:t>
            </a:r>
            <a:endParaRPr lang="en-US" sz="2670" dirty="0"/>
          </a:p>
        </p:txBody>
      </p:sp>
      <p:sp>
        <p:nvSpPr>
          <p:cNvPr id="32" name="Text 7"/>
          <p:cNvSpPr/>
          <p:nvPr/>
        </p:nvSpPr>
        <p:spPr>
          <a:xfrm>
            <a:off x="4297680" y="3374136"/>
            <a:ext cx="1801368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Text Preprocessing</a:t>
            </a:r>
            <a:endParaRPr lang="en-US" sz="1780" dirty="0"/>
          </a:p>
        </p:txBody>
      </p:sp>
      <p:sp>
        <p:nvSpPr>
          <p:cNvPr id="33" name="Text 8"/>
          <p:cNvSpPr/>
          <p:nvPr/>
        </p:nvSpPr>
        <p:spPr>
          <a:xfrm>
            <a:off x="1536192" y="5266944"/>
            <a:ext cx="1801368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Summary &amp; Future Scope</a:t>
            </a:r>
            <a:endParaRPr lang="en-US" sz="1780" dirty="0"/>
          </a:p>
        </p:txBody>
      </p:sp>
      <p:sp>
        <p:nvSpPr>
          <p:cNvPr id="34" name="Text 9"/>
          <p:cNvSpPr/>
          <p:nvPr/>
        </p:nvSpPr>
        <p:spPr>
          <a:xfrm>
            <a:off x="3721608" y="4251960"/>
            <a:ext cx="201168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10"/>
              </a:lnSpc>
              <a:buNone/>
            </a:pPr>
            <a:r>
              <a:rPr lang="en-US" sz="2670" dirty="0">
                <a:solidFill>
                  <a:srgbClr val="4A4A4A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5</a:t>
            </a:r>
            <a:endParaRPr lang="en-US" sz="2670" dirty="0"/>
          </a:p>
        </p:txBody>
      </p:sp>
      <p:sp>
        <p:nvSpPr>
          <p:cNvPr id="35" name="Text 10"/>
          <p:cNvSpPr/>
          <p:nvPr/>
        </p:nvSpPr>
        <p:spPr>
          <a:xfrm>
            <a:off x="4297680" y="4315968"/>
            <a:ext cx="1801368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Evaluation Metrics</a:t>
            </a:r>
            <a:endParaRPr lang="en-US" sz="1780" dirty="0"/>
          </a:p>
        </p:txBody>
      </p:sp>
      <p:sp>
        <p:nvSpPr>
          <p:cNvPr id="36" name="Text 11"/>
          <p:cNvSpPr/>
          <p:nvPr/>
        </p:nvSpPr>
        <p:spPr>
          <a:xfrm>
            <a:off x="6483096" y="3300984"/>
            <a:ext cx="201168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10"/>
              </a:lnSpc>
              <a:buNone/>
            </a:pPr>
            <a:r>
              <a:rPr lang="en-US" sz="2670" dirty="0">
                <a:solidFill>
                  <a:srgbClr val="4A4A4A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3</a:t>
            </a:r>
            <a:endParaRPr lang="en-US" sz="2670" dirty="0"/>
          </a:p>
        </p:txBody>
      </p:sp>
      <p:sp>
        <p:nvSpPr>
          <p:cNvPr id="37" name="Text 12"/>
          <p:cNvSpPr/>
          <p:nvPr/>
        </p:nvSpPr>
        <p:spPr>
          <a:xfrm>
            <a:off x="6483096" y="4251960"/>
            <a:ext cx="201168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10"/>
              </a:lnSpc>
              <a:buNone/>
            </a:pPr>
            <a:r>
              <a:rPr lang="en-US" sz="2670" dirty="0">
                <a:solidFill>
                  <a:srgbClr val="4A4A4A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6</a:t>
            </a:r>
            <a:endParaRPr lang="en-US" sz="2670" dirty="0"/>
          </a:p>
        </p:txBody>
      </p:sp>
      <p:sp>
        <p:nvSpPr>
          <p:cNvPr id="38" name="Text 13"/>
          <p:cNvSpPr/>
          <p:nvPr/>
        </p:nvSpPr>
        <p:spPr>
          <a:xfrm>
            <a:off x="7068312" y="3374136"/>
            <a:ext cx="1801368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Text Representation</a:t>
            </a:r>
            <a:endParaRPr lang="en-US" sz="1780" dirty="0"/>
          </a:p>
        </p:txBody>
      </p:sp>
      <p:sp>
        <p:nvSpPr>
          <p:cNvPr id="39" name="Text 14"/>
          <p:cNvSpPr/>
          <p:nvPr/>
        </p:nvSpPr>
        <p:spPr>
          <a:xfrm>
            <a:off x="7068312" y="4315968"/>
            <a:ext cx="1801368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Applications &amp; Case Study</a:t>
            </a:r>
            <a:endParaRPr lang="en-US" sz="178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9911A2-00A1-EBE6-D2A2-801E89A15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901" y="4512053"/>
            <a:ext cx="5481591" cy="3516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603E93-8A85-0243-BF5B-31CB77F48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27" y="918287"/>
            <a:ext cx="6101071" cy="3196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EB8490-68F9-2682-A875-7183BE5E8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894" y="918287"/>
            <a:ext cx="6145945" cy="319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708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/>
          <p:cNvSpPr/>
          <p:nvPr/>
        </p:nvSpPr>
        <p:spPr>
          <a:xfrm>
            <a:off x="1512996" y="136369"/>
            <a:ext cx="7887481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5E73F8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13. Sample Code and Visualization</a:t>
            </a:r>
            <a:endParaRPr lang="en-US" sz="446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64768E-7B4B-B7DD-A3B3-9B15E8E5C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712" y="3479977"/>
            <a:ext cx="7732751" cy="44910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DAD99E-538A-1322-9A94-D169C93F8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251" y="1294571"/>
            <a:ext cx="6034818" cy="581779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91A86F-7216-1E23-57B9-FE0F4C532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915" y="1261866"/>
            <a:ext cx="9832569" cy="599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27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7E06B-0CD2-9A36-D721-D155B10E0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A5FCE77B-F47F-3AC2-C1AE-8050109CA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852160" cy="8238744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C95E5214-D8D7-222D-0044-862A0511AEB8}"/>
              </a:ext>
            </a:extLst>
          </p:cNvPr>
          <p:cNvSpPr/>
          <p:nvPr/>
        </p:nvSpPr>
        <p:spPr>
          <a:xfrm>
            <a:off x="6620256" y="626364"/>
            <a:ext cx="719632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5E73F8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14. Pros and Cons</a:t>
            </a:r>
            <a:endParaRPr lang="en-US" sz="446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AF9D3E-B39F-11B3-F7F6-6B946CE00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7805" y="1740015"/>
            <a:ext cx="8604791" cy="624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61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957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4654296"/>
            <a:ext cx="6409944" cy="100584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5879592"/>
            <a:ext cx="6409944" cy="100584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072" y="4654296"/>
            <a:ext cx="6409944" cy="100584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072" y="5879592"/>
            <a:ext cx="6409944" cy="100584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192" y="4727448"/>
            <a:ext cx="5678424" cy="100584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192" y="5952744"/>
            <a:ext cx="5678424" cy="100584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5592" y="4727448"/>
            <a:ext cx="5678424" cy="100584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5592" y="5952744"/>
            <a:ext cx="5678424" cy="100584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384" y="4636008"/>
            <a:ext cx="548640" cy="54864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384" y="5861304"/>
            <a:ext cx="548640" cy="54864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5784" y="4636008"/>
            <a:ext cx="548640" cy="54864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5784" y="5861304"/>
            <a:ext cx="548640" cy="54864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795528" y="3694176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5E73F8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15. Real-World Applications</a:t>
            </a:r>
            <a:endParaRPr lang="en-US" sz="4460" dirty="0"/>
          </a:p>
        </p:txBody>
      </p:sp>
      <p:sp>
        <p:nvSpPr>
          <p:cNvPr id="17" name="Text 1"/>
          <p:cNvSpPr/>
          <p:nvPr/>
        </p:nvSpPr>
        <p:spPr>
          <a:xfrm>
            <a:off x="950976" y="4663440"/>
            <a:ext cx="201168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10"/>
              </a:lnSpc>
              <a:buNone/>
            </a:pPr>
            <a:r>
              <a:rPr lang="en-US" sz="2670" dirty="0">
                <a:solidFill>
                  <a:srgbClr val="4A4A4A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1</a:t>
            </a:r>
            <a:endParaRPr lang="en-US" sz="2670" dirty="0"/>
          </a:p>
        </p:txBody>
      </p:sp>
      <p:sp>
        <p:nvSpPr>
          <p:cNvPr id="18" name="Text 2"/>
          <p:cNvSpPr/>
          <p:nvPr/>
        </p:nvSpPr>
        <p:spPr>
          <a:xfrm>
            <a:off x="1536192" y="4727448"/>
            <a:ext cx="567842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17171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News Categorization</a:t>
            </a:r>
            <a:endParaRPr lang="en-US" sz="2230" dirty="0"/>
          </a:p>
        </p:txBody>
      </p:sp>
      <p:sp>
        <p:nvSpPr>
          <p:cNvPr id="19" name="Text 3"/>
          <p:cNvSpPr/>
          <p:nvPr/>
        </p:nvSpPr>
        <p:spPr>
          <a:xfrm>
            <a:off x="1536192" y="5294376"/>
            <a:ext cx="567842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 Group articles by topics.</a:t>
            </a:r>
            <a:endParaRPr lang="en-US" sz="1780" dirty="0"/>
          </a:p>
        </p:txBody>
      </p:sp>
      <p:sp>
        <p:nvSpPr>
          <p:cNvPr id="20" name="Text 4"/>
          <p:cNvSpPr/>
          <p:nvPr/>
        </p:nvSpPr>
        <p:spPr>
          <a:xfrm>
            <a:off x="950976" y="5888736"/>
            <a:ext cx="201168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10"/>
              </a:lnSpc>
              <a:buNone/>
            </a:pPr>
            <a:r>
              <a:rPr lang="en-US" sz="2670" dirty="0">
                <a:solidFill>
                  <a:srgbClr val="4A4A4A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3</a:t>
            </a:r>
            <a:endParaRPr lang="en-US" sz="2670" dirty="0"/>
          </a:p>
        </p:txBody>
      </p:sp>
      <p:sp>
        <p:nvSpPr>
          <p:cNvPr id="21" name="Text 5"/>
          <p:cNvSpPr/>
          <p:nvPr/>
        </p:nvSpPr>
        <p:spPr>
          <a:xfrm>
            <a:off x="1536192" y="5952744"/>
            <a:ext cx="567842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17171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Customer Feedback Analysis</a:t>
            </a:r>
            <a:endParaRPr lang="en-US" sz="2230" dirty="0"/>
          </a:p>
        </p:txBody>
      </p:sp>
      <p:sp>
        <p:nvSpPr>
          <p:cNvPr id="22" name="Text 6"/>
          <p:cNvSpPr/>
          <p:nvPr/>
        </p:nvSpPr>
        <p:spPr>
          <a:xfrm>
            <a:off x="1536192" y="6510528"/>
            <a:ext cx="567842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 Cluster reviews or complaints.</a:t>
            </a:r>
            <a:endParaRPr lang="en-US" sz="1780" dirty="0"/>
          </a:p>
        </p:txBody>
      </p:sp>
      <p:sp>
        <p:nvSpPr>
          <p:cNvPr id="23" name="Text 7"/>
          <p:cNvSpPr/>
          <p:nvPr/>
        </p:nvSpPr>
        <p:spPr>
          <a:xfrm>
            <a:off x="7589520" y="4663440"/>
            <a:ext cx="201168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10"/>
              </a:lnSpc>
              <a:buNone/>
            </a:pPr>
            <a:r>
              <a:rPr lang="en-US" sz="2670" dirty="0">
                <a:solidFill>
                  <a:srgbClr val="4A4A4A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2</a:t>
            </a:r>
            <a:endParaRPr lang="en-US" sz="2670" dirty="0"/>
          </a:p>
        </p:txBody>
      </p:sp>
      <p:sp>
        <p:nvSpPr>
          <p:cNvPr id="24" name="Text 8"/>
          <p:cNvSpPr/>
          <p:nvPr/>
        </p:nvSpPr>
        <p:spPr>
          <a:xfrm>
            <a:off x="8165592" y="4727448"/>
            <a:ext cx="567842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17171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Social Media Monitoring</a:t>
            </a:r>
            <a:endParaRPr lang="en-US" sz="2230" dirty="0"/>
          </a:p>
        </p:txBody>
      </p:sp>
      <p:sp>
        <p:nvSpPr>
          <p:cNvPr id="25" name="Text 9"/>
          <p:cNvSpPr/>
          <p:nvPr/>
        </p:nvSpPr>
        <p:spPr>
          <a:xfrm>
            <a:off x="7589520" y="5888736"/>
            <a:ext cx="201168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10"/>
              </a:lnSpc>
              <a:buNone/>
            </a:pPr>
            <a:r>
              <a:rPr lang="en-US" sz="2670" dirty="0">
                <a:solidFill>
                  <a:srgbClr val="4A4A4A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4</a:t>
            </a:r>
            <a:endParaRPr lang="en-US" sz="2670" dirty="0"/>
          </a:p>
        </p:txBody>
      </p:sp>
      <p:sp>
        <p:nvSpPr>
          <p:cNvPr id="26" name="Text 10"/>
          <p:cNvSpPr/>
          <p:nvPr/>
        </p:nvSpPr>
        <p:spPr>
          <a:xfrm>
            <a:off x="8165592" y="5294376"/>
            <a:ext cx="567842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 Discover trending themes.</a:t>
            </a:r>
            <a:endParaRPr lang="en-US" sz="1780" dirty="0"/>
          </a:p>
        </p:txBody>
      </p:sp>
      <p:sp>
        <p:nvSpPr>
          <p:cNvPr id="27" name="Text 11"/>
          <p:cNvSpPr/>
          <p:nvPr/>
        </p:nvSpPr>
        <p:spPr>
          <a:xfrm>
            <a:off x="8165592" y="5952744"/>
            <a:ext cx="567842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17171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Research &amp; Academia</a:t>
            </a:r>
            <a:endParaRPr lang="en-US" sz="2230" dirty="0"/>
          </a:p>
        </p:txBody>
      </p:sp>
      <p:sp>
        <p:nvSpPr>
          <p:cNvPr id="28" name="Text 12"/>
          <p:cNvSpPr/>
          <p:nvPr/>
        </p:nvSpPr>
        <p:spPr>
          <a:xfrm>
            <a:off x="8165592" y="6510528"/>
            <a:ext cx="567842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 Topic discovery in papers.</a:t>
            </a:r>
            <a:endParaRPr lang="en-US" sz="178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957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4" y="4215384"/>
            <a:ext cx="4279392" cy="131673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4" y="6016752"/>
            <a:ext cx="4279392" cy="131673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4648" y="4215384"/>
            <a:ext cx="4279392" cy="131673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4648" y="6016752"/>
            <a:ext cx="4279392" cy="131673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3768" y="4215384"/>
            <a:ext cx="4279392" cy="131673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3768" y="6016752"/>
            <a:ext cx="4279392" cy="1316736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120" y="4983480"/>
            <a:ext cx="3931920" cy="374904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120" y="6784848"/>
            <a:ext cx="3931920" cy="374904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8384" y="4983480"/>
            <a:ext cx="3931920" cy="374904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8384" y="6784848"/>
            <a:ext cx="3931920" cy="374904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6648" y="4983480"/>
            <a:ext cx="3931920" cy="374904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6648" y="6784848"/>
            <a:ext cx="3931920" cy="374904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832" y="4379976"/>
            <a:ext cx="475488" cy="475488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832" y="6172200"/>
            <a:ext cx="475488" cy="47548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0096" y="4379976"/>
            <a:ext cx="475488" cy="47548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0096" y="6172200"/>
            <a:ext cx="475488" cy="475488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38360" y="4379976"/>
            <a:ext cx="475488" cy="475488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38360" y="6172200"/>
            <a:ext cx="475488" cy="475488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795528" y="3255264"/>
            <a:ext cx="13048488" cy="4663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620"/>
              </a:lnSpc>
              <a:buNone/>
            </a:pPr>
            <a:r>
              <a:rPr lang="en-US" sz="2900" dirty="0">
                <a:solidFill>
                  <a:srgbClr val="5E73F8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16. Summary &amp; Future Scope</a:t>
            </a:r>
            <a:endParaRPr lang="en-US" sz="2900" dirty="0"/>
          </a:p>
        </p:txBody>
      </p:sp>
      <p:sp>
        <p:nvSpPr>
          <p:cNvPr id="23" name="Text 1"/>
          <p:cNvSpPr/>
          <p:nvPr/>
        </p:nvSpPr>
        <p:spPr>
          <a:xfrm>
            <a:off x="795528" y="3877056"/>
            <a:ext cx="13048488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6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✅ Key Takeaways:</a:t>
            </a:r>
            <a:endParaRPr lang="en-US" sz="1160" dirty="0"/>
          </a:p>
        </p:txBody>
      </p:sp>
      <p:sp>
        <p:nvSpPr>
          <p:cNvPr id="24" name="Text 2"/>
          <p:cNvSpPr/>
          <p:nvPr/>
        </p:nvSpPr>
        <p:spPr>
          <a:xfrm>
            <a:off x="1124712" y="4471416"/>
            <a:ext cx="118872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80"/>
              </a:lnSpc>
              <a:buNone/>
            </a:pPr>
            <a:r>
              <a:rPr lang="en-US" sz="1560" dirty="0">
                <a:solidFill>
                  <a:srgbClr val="4A4A4A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1</a:t>
            </a:r>
            <a:endParaRPr lang="en-US" sz="1560" dirty="0"/>
          </a:p>
        </p:txBody>
      </p:sp>
      <p:sp>
        <p:nvSpPr>
          <p:cNvPr id="25" name="Text 3"/>
          <p:cNvSpPr/>
          <p:nvPr/>
        </p:nvSpPr>
        <p:spPr>
          <a:xfrm>
            <a:off x="960120" y="4983480"/>
            <a:ext cx="3931920" cy="3749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6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Text clustering = organizing unstructured text into meaningful groups.</a:t>
            </a:r>
            <a:endParaRPr lang="en-US" sz="1160" dirty="0"/>
          </a:p>
        </p:txBody>
      </p:sp>
      <p:sp>
        <p:nvSpPr>
          <p:cNvPr id="26" name="Text 4"/>
          <p:cNvSpPr/>
          <p:nvPr/>
        </p:nvSpPr>
        <p:spPr>
          <a:xfrm>
            <a:off x="795528" y="5678424"/>
            <a:ext cx="13048488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6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🚀 Future Scope:</a:t>
            </a:r>
            <a:endParaRPr lang="en-US" sz="1160" dirty="0"/>
          </a:p>
        </p:txBody>
      </p:sp>
      <p:sp>
        <p:nvSpPr>
          <p:cNvPr id="27" name="Text 5"/>
          <p:cNvSpPr/>
          <p:nvPr/>
        </p:nvSpPr>
        <p:spPr>
          <a:xfrm>
            <a:off x="1124712" y="6272784"/>
            <a:ext cx="118872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80"/>
              </a:lnSpc>
              <a:buNone/>
            </a:pPr>
            <a:r>
              <a:rPr lang="en-US" sz="1560" dirty="0">
                <a:solidFill>
                  <a:srgbClr val="4A4A4A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1</a:t>
            </a:r>
            <a:endParaRPr lang="en-US" sz="1560" dirty="0"/>
          </a:p>
        </p:txBody>
      </p:sp>
      <p:sp>
        <p:nvSpPr>
          <p:cNvPr id="28" name="Text 6"/>
          <p:cNvSpPr/>
          <p:nvPr/>
        </p:nvSpPr>
        <p:spPr>
          <a:xfrm>
            <a:off x="960120" y="6784848"/>
            <a:ext cx="3931920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6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Deep contextual embeddings (BERT, GPT).</a:t>
            </a:r>
            <a:endParaRPr lang="en-US" sz="1160" dirty="0"/>
          </a:p>
        </p:txBody>
      </p:sp>
      <p:sp>
        <p:nvSpPr>
          <p:cNvPr id="29" name="Text 7"/>
          <p:cNvSpPr/>
          <p:nvPr/>
        </p:nvSpPr>
        <p:spPr>
          <a:xfrm>
            <a:off x="5522976" y="4471416"/>
            <a:ext cx="118872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80"/>
              </a:lnSpc>
              <a:buNone/>
            </a:pPr>
            <a:r>
              <a:rPr lang="en-US" sz="1560" dirty="0">
                <a:solidFill>
                  <a:srgbClr val="4A4A4A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2</a:t>
            </a:r>
            <a:endParaRPr lang="en-US" sz="1560" dirty="0"/>
          </a:p>
        </p:txBody>
      </p:sp>
      <p:sp>
        <p:nvSpPr>
          <p:cNvPr id="30" name="Text 8"/>
          <p:cNvSpPr/>
          <p:nvPr/>
        </p:nvSpPr>
        <p:spPr>
          <a:xfrm>
            <a:off x="5358384" y="4983480"/>
            <a:ext cx="3931920" cy="3749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6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Techniques: Preprocessing → Representation → Clustering → Evaluation.</a:t>
            </a:r>
            <a:endParaRPr lang="en-US" sz="1160" dirty="0"/>
          </a:p>
        </p:txBody>
      </p:sp>
      <p:sp>
        <p:nvSpPr>
          <p:cNvPr id="31" name="Text 9"/>
          <p:cNvSpPr/>
          <p:nvPr/>
        </p:nvSpPr>
        <p:spPr>
          <a:xfrm>
            <a:off x="5522976" y="6272784"/>
            <a:ext cx="118872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80"/>
              </a:lnSpc>
              <a:buNone/>
            </a:pPr>
            <a:r>
              <a:rPr lang="en-US" sz="1560" dirty="0">
                <a:solidFill>
                  <a:srgbClr val="4A4A4A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2</a:t>
            </a:r>
            <a:endParaRPr lang="en-US" sz="1560" dirty="0"/>
          </a:p>
        </p:txBody>
      </p:sp>
      <p:sp>
        <p:nvSpPr>
          <p:cNvPr id="32" name="Text 10"/>
          <p:cNvSpPr/>
          <p:nvPr/>
        </p:nvSpPr>
        <p:spPr>
          <a:xfrm>
            <a:off x="5358384" y="6784848"/>
            <a:ext cx="3931920" cy="3749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6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Hybrid methods combining clustering + supervised learning.</a:t>
            </a:r>
            <a:endParaRPr lang="en-US" sz="1160" dirty="0"/>
          </a:p>
        </p:txBody>
      </p:sp>
      <p:sp>
        <p:nvSpPr>
          <p:cNvPr id="33" name="Text 11"/>
          <p:cNvSpPr/>
          <p:nvPr/>
        </p:nvSpPr>
        <p:spPr>
          <a:xfrm>
            <a:off x="9921240" y="4471416"/>
            <a:ext cx="118872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80"/>
              </a:lnSpc>
              <a:buNone/>
            </a:pPr>
            <a:r>
              <a:rPr lang="en-US" sz="1560" dirty="0">
                <a:solidFill>
                  <a:srgbClr val="4A4A4A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3</a:t>
            </a:r>
            <a:endParaRPr lang="en-US" sz="1560" dirty="0"/>
          </a:p>
        </p:txBody>
      </p:sp>
      <p:sp>
        <p:nvSpPr>
          <p:cNvPr id="34" name="Text 12"/>
          <p:cNvSpPr/>
          <p:nvPr/>
        </p:nvSpPr>
        <p:spPr>
          <a:xfrm>
            <a:off x="9756648" y="4983480"/>
            <a:ext cx="3931920" cy="3749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6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Algorithms like K-means, LDA, and Hierarchical are widely used.</a:t>
            </a:r>
            <a:endParaRPr lang="en-US" sz="1160" dirty="0"/>
          </a:p>
        </p:txBody>
      </p:sp>
      <p:sp>
        <p:nvSpPr>
          <p:cNvPr id="35" name="Text 13"/>
          <p:cNvSpPr/>
          <p:nvPr/>
        </p:nvSpPr>
        <p:spPr>
          <a:xfrm>
            <a:off x="9921240" y="6272784"/>
            <a:ext cx="118872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80"/>
              </a:lnSpc>
              <a:buNone/>
            </a:pPr>
            <a:r>
              <a:rPr lang="en-US" sz="1560" dirty="0">
                <a:solidFill>
                  <a:srgbClr val="4A4A4A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3</a:t>
            </a:r>
            <a:endParaRPr lang="en-US" sz="1560" dirty="0"/>
          </a:p>
        </p:txBody>
      </p:sp>
      <p:sp>
        <p:nvSpPr>
          <p:cNvPr id="36" name="Text 14"/>
          <p:cNvSpPr/>
          <p:nvPr/>
        </p:nvSpPr>
        <p:spPr>
          <a:xfrm>
            <a:off x="9756648" y="6784848"/>
            <a:ext cx="3931920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6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Real-time text clustering in big data environments.</a:t>
            </a:r>
            <a:endParaRPr lang="en-US" sz="116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3502152"/>
            <a:ext cx="13048488" cy="9784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60" dirty="0">
                <a:solidFill>
                  <a:srgbClr val="5E73F8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Thank You</a:t>
            </a:r>
            <a:endParaRPr lang="en-US" sz="616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9572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4251960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5E73F8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2. What is Text Clustering?</a:t>
            </a:r>
            <a:endParaRPr lang="en-US" sz="4460" dirty="0"/>
          </a:p>
        </p:txBody>
      </p:sp>
      <p:sp>
        <p:nvSpPr>
          <p:cNvPr id="5" name="Text 1"/>
          <p:cNvSpPr/>
          <p:nvPr/>
        </p:nvSpPr>
        <p:spPr>
          <a:xfrm>
            <a:off x="795528" y="5212080"/>
            <a:ext cx="13048488" cy="8503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Text clustering is a machine learning technique that groups similar text documents automatically. It falls under unsupervised learning (no labeled data). Each cluster represents a topic or theme shared by documents. For example, grouping articles about sports, technology, or health.</a:t>
            </a:r>
            <a:endParaRPr lang="en-US" sz="178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4" y="2734056"/>
            <a:ext cx="3959352" cy="199339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384" y="4910328"/>
            <a:ext cx="3959352" cy="227685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8616" y="2734056"/>
            <a:ext cx="3959352" cy="199339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8616" y="4910328"/>
            <a:ext cx="3959352" cy="227685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416" y="3895344"/>
            <a:ext cx="3438144" cy="56692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2416" y="6080760"/>
            <a:ext cx="3438144" cy="850392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4648" y="3895344"/>
            <a:ext cx="3438144" cy="566928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4648" y="6080760"/>
            <a:ext cx="3438144" cy="850392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128" y="2971800"/>
            <a:ext cx="713232" cy="713232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128" y="5157216"/>
            <a:ext cx="713232" cy="71323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75504" y="2971800"/>
            <a:ext cx="713232" cy="713232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75504" y="5157216"/>
            <a:ext cx="713232" cy="713232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795528" y="1069848"/>
            <a:ext cx="8074152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5E73F8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3. Why Text Clustering Matters</a:t>
            </a:r>
            <a:endParaRPr lang="en-US" sz="4460" dirty="0"/>
          </a:p>
        </p:txBody>
      </p:sp>
      <p:sp>
        <p:nvSpPr>
          <p:cNvPr id="17" name="Text 1"/>
          <p:cNvSpPr/>
          <p:nvPr/>
        </p:nvSpPr>
        <p:spPr>
          <a:xfrm>
            <a:off x="1289304" y="3099816"/>
            <a:ext cx="182880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90"/>
              </a:lnSpc>
              <a:buNone/>
            </a:pPr>
            <a:r>
              <a:rPr lang="en-US" sz="2410" dirty="0">
                <a:solidFill>
                  <a:srgbClr val="4A4A4A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1</a:t>
            </a:r>
            <a:endParaRPr lang="en-US" sz="2410" dirty="0"/>
          </a:p>
        </p:txBody>
      </p:sp>
      <p:sp>
        <p:nvSpPr>
          <p:cNvPr id="18" name="Text 2"/>
          <p:cNvSpPr/>
          <p:nvPr/>
        </p:nvSpPr>
        <p:spPr>
          <a:xfrm>
            <a:off x="1042416" y="3895344"/>
            <a:ext cx="3438144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Helps organize massive text data automatically.</a:t>
            </a:r>
            <a:endParaRPr lang="en-US" sz="1780" dirty="0"/>
          </a:p>
        </p:txBody>
      </p:sp>
      <p:sp>
        <p:nvSpPr>
          <p:cNvPr id="19" name="Text 3"/>
          <p:cNvSpPr/>
          <p:nvPr/>
        </p:nvSpPr>
        <p:spPr>
          <a:xfrm>
            <a:off x="1289304" y="5285232"/>
            <a:ext cx="182880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90"/>
              </a:lnSpc>
              <a:buNone/>
            </a:pPr>
            <a:r>
              <a:rPr lang="en-US" sz="2410" dirty="0">
                <a:solidFill>
                  <a:srgbClr val="4A4A4A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3</a:t>
            </a:r>
            <a:endParaRPr lang="en-US" sz="2410" dirty="0"/>
          </a:p>
        </p:txBody>
      </p:sp>
      <p:sp>
        <p:nvSpPr>
          <p:cNvPr id="20" name="Text 4"/>
          <p:cNvSpPr/>
          <p:nvPr/>
        </p:nvSpPr>
        <p:spPr>
          <a:xfrm>
            <a:off x="1042416" y="6080760"/>
            <a:ext cx="3438144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Reduces manual effort in text categorization.</a:t>
            </a:r>
            <a:endParaRPr lang="en-US" sz="1780" dirty="0"/>
          </a:p>
        </p:txBody>
      </p:sp>
      <p:sp>
        <p:nvSpPr>
          <p:cNvPr id="21" name="Text 5"/>
          <p:cNvSpPr/>
          <p:nvPr/>
        </p:nvSpPr>
        <p:spPr>
          <a:xfrm>
            <a:off x="5440680" y="3099816"/>
            <a:ext cx="182880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90"/>
              </a:lnSpc>
              <a:buNone/>
            </a:pPr>
            <a:r>
              <a:rPr lang="en-US" sz="2410" dirty="0">
                <a:solidFill>
                  <a:srgbClr val="4A4A4A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2</a:t>
            </a:r>
            <a:endParaRPr lang="en-US" sz="2410" dirty="0"/>
          </a:p>
        </p:txBody>
      </p:sp>
      <p:sp>
        <p:nvSpPr>
          <p:cNvPr id="22" name="Text 6"/>
          <p:cNvSpPr/>
          <p:nvPr/>
        </p:nvSpPr>
        <p:spPr>
          <a:xfrm>
            <a:off x="5184648" y="3895344"/>
            <a:ext cx="3438144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Useful for discovering hidden topics and trends.</a:t>
            </a:r>
            <a:endParaRPr lang="en-US" sz="1780" dirty="0"/>
          </a:p>
        </p:txBody>
      </p:sp>
      <p:sp>
        <p:nvSpPr>
          <p:cNvPr id="23" name="Text 7"/>
          <p:cNvSpPr/>
          <p:nvPr/>
        </p:nvSpPr>
        <p:spPr>
          <a:xfrm>
            <a:off x="5440680" y="5285232"/>
            <a:ext cx="182880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90"/>
              </a:lnSpc>
              <a:buNone/>
            </a:pPr>
            <a:r>
              <a:rPr lang="en-US" sz="2410" dirty="0">
                <a:solidFill>
                  <a:srgbClr val="4A4A4A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4</a:t>
            </a:r>
            <a:endParaRPr lang="en-US" sz="2410" dirty="0"/>
          </a:p>
        </p:txBody>
      </p:sp>
      <p:sp>
        <p:nvSpPr>
          <p:cNvPr id="24" name="Text 8"/>
          <p:cNvSpPr/>
          <p:nvPr/>
        </p:nvSpPr>
        <p:spPr>
          <a:xfrm>
            <a:off x="5184648" y="6080760"/>
            <a:ext cx="3438144" cy="8503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Commonly used in search engines, social media, and customer analysis.</a:t>
            </a:r>
            <a:endParaRPr lang="en-US" sz="178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51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84" y="2788920"/>
            <a:ext cx="3959352" cy="18562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943" y="5102352"/>
            <a:ext cx="3959352" cy="157276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616" y="2788920"/>
            <a:ext cx="3959352" cy="185623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1768" y="5102352"/>
            <a:ext cx="3959352" cy="1572768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795528" y="1847088"/>
            <a:ext cx="8074152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5E73F8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4. Types of Clustering</a:t>
            </a:r>
            <a:endParaRPr lang="en-US" sz="4460" dirty="0"/>
          </a:p>
        </p:txBody>
      </p:sp>
      <p:sp>
        <p:nvSpPr>
          <p:cNvPr id="9" name="Text 1"/>
          <p:cNvSpPr/>
          <p:nvPr/>
        </p:nvSpPr>
        <p:spPr>
          <a:xfrm>
            <a:off x="1042416" y="3044952"/>
            <a:ext cx="343814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17171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Hard Clustering</a:t>
            </a:r>
            <a:endParaRPr lang="en-US" sz="2230" dirty="0"/>
          </a:p>
        </p:txBody>
      </p:sp>
      <p:sp>
        <p:nvSpPr>
          <p:cNvPr id="10" name="Text 2"/>
          <p:cNvSpPr/>
          <p:nvPr/>
        </p:nvSpPr>
        <p:spPr>
          <a:xfrm>
            <a:off x="1042416" y="3538728"/>
            <a:ext cx="3438144" cy="8503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 Each document belongs to exactly one cluster (e.g., K-means).</a:t>
            </a:r>
            <a:endParaRPr lang="en-US" sz="1780" dirty="0"/>
          </a:p>
        </p:txBody>
      </p:sp>
      <p:sp>
        <p:nvSpPr>
          <p:cNvPr id="11" name="Text 3"/>
          <p:cNvSpPr/>
          <p:nvPr/>
        </p:nvSpPr>
        <p:spPr>
          <a:xfrm>
            <a:off x="1075547" y="5348125"/>
            <a:ext cx="343814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17171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Flat Clustering</a:t>
            </a:r>
            <a:endParaRPr lang="en-US" sz="2230" dirty="0"/>
          </a:p>
        </p:txBody>
      </p:sp>
      <p:sp>
        <p:nvSpPr>
          <p:cNvPr id="12" name="Text 4"/>
          <p:cNvSpPr/>
          <p:nvPr/>
        </p:nvSpPr>
        <p:spPr>
          <a:xfrm>
            <a:off x="1075547" y="5916168"/>
            <a:ext cx="3438144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 No hierarchy; all clusters are on the same level.</a:t>
            </a:r>
            <a:endParaRPr lang="en-US" sz="1780" dirty="0"/>
          </a:p>
        </p:txBody>
      </p:sp>
      <p:sp>
        <p:nvSpPr>
          <p:cNvPr id="13" name="Text 5"/>
          <p:cNvSpPr/>
          <p:nvPr/>
        </p:nvSpPr>
        <p:spPr>
          <a:xfrm>
            <a:off x="5184648" y="3044952"/>
            <a:ext cx="343814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17171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Soft Clustering</a:t>
            </a:r>
            <a:endParaRPr lang="en-US" sz="2230" dirty="0"/>
          </a:p>
        </p:txBody>
      </p:sp>
      <p:sp>
        <p:nvSpPr>
          <p:cNvPr id="14" name="Text 6"/>
          <p:cNvSpPr/>
          <p:nvPr/>
        </p:nvSpPr>
        <p:spPr>
          <a:xfrm>
            <a:off x="5184648" y="3538728"/>
            <a:ext cx="3438144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 A document can belong to multiple clusters (e.g., LDA).</a:t>
            </a:r>
            <a:endParaRPr lang="en-US" sz="1780" dirty="0"/>
          </a:p>
        </p:txBody>
      </p:sp>
      <p:sp>
        <p:nvSpPr>
          <p:cNvPr id="15" name="Text 7"/>
          <p:cNvSpPr/>
          <p:nvPr/>
        </p:nvSpPr>
        <p:spPr>
          <a:xfrm>
            <a:off x="5184648" y="5338312"/>
            <a:ext cx="343814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17171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Hierarchical Clustering</a:t>
            </a:r>
            <a:endParaRPr lang="en-US" sz="2230" dirty="0"/>
          </a:p>
        </p:txBody>
      </p:sp>
      <p:sp>
        <p:nvSpPr>
          <p:cNvPr id="16" name="Text 8"/>
          <p:cNvSpPr/>
          <p:nvPr/>
        </p:nvSpPr>
        <p:spPr>
          <a:xfrm>
            <a:off x="5184648" y="5770868"/>
            <a:ext cx="3438144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 Builds a tree-like structure of clusters.</a:t>
            </a:r>
            <a:endParaRPr lang="en-US" sz="178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E83B585-C788-38E7-EE9A-4037C8D5A0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1826" y="2788920"/>
            <a:ext cx="3892099" cy="18562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5713A75-04BB-1487-5DC9-4DA0C6B275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1826" y="5063875"/>
            <a:ext cx="3892099" cy="17613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641EE-743A-4781-6327-519265E77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0BEC1B6-4CE4-12B7-2735-C1CF88A5A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9BBE3DA7-66D4-24B2-A82C-356C79B95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95728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671D1237-C368-C90F-BF8A-9AB609CFA813}"/>
              </a:ext>
            </a:extLst>
          </p:cNvPr>
          <p:cNvSpPr/>
          <p:nvPr/>
        </p:nvSpPr>
        <p:spPr>
          <a:xfrm>
            <a:off x="790956" y="2770632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5E73F8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5. How Can Text Clustering Be Performed?</a:t>
            </a:r>
            <a:endParaRPr lang="en-US" sz="446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BDE03376-510E-FD95-4A15-87A048B08345}"/>
              </a:ext>
            </a:extLst>
          </p:cNvPr>
          <p:cNvSpPr/>
          <p:nvPr/>
        </p:nvSpPr>
        <p:spPr>
          <a:xfrm>
            <a:off x="790956" y="4745737"/>
            <a:ext cx="13048488" cy="24786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2400" dirty="0">
                <a:solidFill>
                  <a:srgbClr val="171717"/>
                </a:solidFill>
                <a:latin typeface="Andalus" panose="02020603050405020304" pitchFamily="18" charset="-78"/>
                <a:ea typeface="思源黑体-思源黑体-Light" pitchFamily="34" charset="-122"/>
                <a:cs typeface="Andalus" panose="02020603050405020304" pitchFamily="18" charset="-78"/>
              </a:rPr>
              <a:t>The main steps include:</a:t>
            </a:r>
          </a:p>
          <a:p>
            <a:pPr marL="0" indent="0" algn="l">
              <a:lnSpc>
                <a:spcPts val="2230"/>
              </a:lnSpc>
              <a:buNone/>
            </a:pPr>
            <a:endParaRPr lang="en-US" sz="2400" dirty="0">
              <a:solidFill>
                <a:srgbClr val="171717"/>
              </a:solidFill>
              <a:latin typeface="Andalus" panose="02020603050405020304" pitchFamily="18" charset="-78"/>
              <a:ea typeface="思源黑体-思源黑体-Light" pitchFamily="34" charset="-122"/>
              <a:cs typeface="Andalus" panose="02020603050405020304" pitchFamily="18" charset="-78"/>
            </a:endParaRPr>
          </a:p>
          <a:p>
            <a:pPr marL="0" indent="0" algn="l">
              <a:lnSpc>
                <a:spcPts val="2230"/>
              </a:lnSpc>
              <a:buNone/>
            </a:pPr>
            <a:endParaRPr lang="en-US" sz="2400" dirty="0">
              <a:solidFill>
                <a:srgbClr val="171717"/>
              </a:solidFill>
              <a:latin typeface="Andalus" panose="02020603050405020304" pitchFamily="18" charset="-78"/>
              <a:ea typeface="思源黑体-思源黑体-Light" pitchFamily="34" charset="-122"/>
              <a:cs typeface="Andalus" panose="02020603050405020304" pitchFamily="18" charset="-78"/>
            </a:endParaRPr>
          </a:p>
          <a:p>
            <a:pPr marL="342900" indent="-342900" algn="l">
              <a:lnSpc>
                <a:spcPts val="223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171717"/>
                </a:solidFill>
                <a:latin typeface="Andalus" panose="02020603050405020304" pitchFamily="18" charset="-78"/>
                <a:ea typeface="思源黑体-思源黑体-Light" pitchFamily="34" charset="-122"/>
                <a:cs typeface="Andalus" panose="02020603050405020304" pitchFamily="18" charset="-78"/>
              </a:rPr>
              <a:t>Text Preprocessing</a:t>
            </a:r>
          </a:p>
          <a:p>
            <a:pPr marL="342900" indent="-342900" algn="l">
              <a:lnSpc>
                <a:spcPts val="2230"/>
              </a:lnSpc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171717"/>
              </a:solidFill>
              <a:latin typeface="Andalus" panose="02020603050405020304" pitchFamily="18" charset="-78"/>
              <a:ea typeface="思源黑体-思源黑体-Light" pitchFamily="34" charset="-122"/>
              <a:cs typeface="Andalus" panose="02020603050405020304" pitchFamily="18" charset="-78"/>
            </a:endParaRPr>
          </a:p>
          <a:p>
            <a:pPr marL="342900" indent="-342900" algn="l">
              <a:lnSpc>
                <a:spcPts val="223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171717"/>
                </a:solidFill>
                <a:latin typeface="Andalus" panose="02020603050405020304" pitchFamily="18" charset="-78"/>
                <a:ea typeface="思源黑体-思源黑体-Light" pitchFamily="34" charset="-122"/>
                <a:cs typeface="Andalus" panose="02020603050405020304" pitchFamily="18" charset="-78"/>
              </a:rPr>
              <a:t>Feature Extraction</a:t>
            </a:r>
          </a:p>
          <a:p>
            <a:pPr marL="342900" indent="-342900" algn="l">
              <a:lnSpc>
                <a:spcPts val="2230"/>
              </a:lnSpc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171717"/>
              </a:solidFill>
              <a:latin typeface="Andalus" panose="02020603050405020304" pitchFamily="18" charset="-78"/>
              <a:ea typeface="思源黑体-思源黑体-Light" pitchFamily="34" charset="-122"/>
              <a:cs typeface="Andalus" panose="02020603050405020304" pitchFamily="18" charset="-78"/>
            </a:endParaRPr>
          </a:p>
          <a:p>
            <a:pPr marL="342900" indent="-342900" algn="l">
              <a:lnSpc>
                <a:spcPts val="223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171717"/>
                </a:solidFill>
                <a:latin typeface="Andalus" panose="02020603050405020304" pitchFamily="18" charset="-78"/>
                <a:ea typeface="思源黑体-思源黑体-Light" pitchFamily="34" charset="-122"/>
                <a:cs typeface="Andalus" panose="02020603050405020304" pitchFamily="18" charset="-78"/>
              </a:rPr>
              <a:t>Dimensionality Reduction</a:t>
            </a:r>
          </a:p>
          <a:p>
            <a:pPr marL="342900" indent="-342900" algn="l">
              <a:lnSpc>
                <a:spcPts val="2230"/>
              </a:lnSpc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171717"/>
              </a:solidFill>
              <a:latin typeface="Andalus" panose="02020603050405020304" pitchFamily="18" charset="-78"/>
              <a:ea typeface="思源黑体-思源黑体-Light" pitchFamily="34" charset="-122"/>
              <a:cs typeface="Andalus" panose="02020603050405020304" pitchFamily="18" charset="-78"/>
            </a:endParaRPr>
          </a:p>
          <a:p>
            <a:pPr marL="342900" indent="-342900" algn="l">
              <a:lnSpc>
                <a:spcPts val="223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171717"/>
                </a:solidFill>
                <a:latin typeface="Andalus" panose="02020603050405020304" pitchFamily="18" charset="-78"/>
                <a:ea typeface="思源黑体-思源黑体-Light" pitchFamily="34" charset="-122"/>
                <a:cs typeface="Andalus" panose="02020603050405020304" pitchFamily="18" charset="-78"/>
              </a:rPr>
              <a:t>Clustering Algorithms</a:t>
            </a:r>
          </a:p>
          <a:p>
            <a:pPr marL="342900" indent="-342900" algn="l">
              <a:lnSpc>
                <a:spcPts val="2230"/>
              </a:lnSpc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171717"/>
              </a:solidFill>
              <a:latin typeface="Andalus" panose="02020603050405020304" pitchFamily="18" charset="-78"/>
              <a:ea typeface="思源黑体-思源黑体-Light" pitchFamily="34" charset="-122"/>
              <a:cs typeface="Andalus" panose="02020603050405020304" pitchFamily="18" charset="-78"/>
            </a:endParaRPr>
          </a:p>
          <a:p>
            <a:pPr marL="342900" indent="-342900" algn="l">
              <a:lnSpc>
                <a:spcPts val="223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171717"/>
                </a:solidFill>
                <a:latin typeface="Andalus" panose="02020603050405020304" pitchFamily="18" charset="-78"/>
                <a:ea typeface="思源黑体-思源黑体-Light" pitchFamily="34" charset="-122"/>
                <a:cs typeface="Andalus" panose="02020603050405020304" pitchFamily="18" charset="-78"/>
              </a:rPr>
              <a:t>Clustering Evaluation</a:t>
            </a:r>
          </a:p>
          <a:p>
            <a:pPr marL="0" indent="0" algn="l">
              <a:lnSpc>
                <a:spcPts val="2230"/>
              </a:lnSpc>
              <a:buNone/>
            </a:pPr>
            <a:endParaRPr lang="en-US" sz="2400" dirty="0">
              <a:solidFill>
                <a:srgbClr val="171717"/>
              </a:solidFill>
              <a:latin typeface="Andalus" panose="02020603050405020304" pitchFamily="18" charset="-78"/>
              <a:ea typeface="思源黑体-思源黑体-Light" pitchFamily="34" charset="-122"/>
              <a:cs typeface="Andalus" panose="02020603050405020304" pitchFamily="18" charset="-78"/>
            </a:endParaRPr>
          </a:p>
          <a:p>
            <a:pPr marL="0" indent="0" algn="l">
              <a:lnSpc>
                <a:spcPts val="2230"/>
              </a:lnSpc>
              <a:buNone/>
            </a:pPr>
            <a:r>
              <a:rPr lang="en-US" sz="2400" dirty="0">
                <a:solidFill>
                  <a:srgbClr val="171717"/>
                </a:solidFill>
                <a:latin typeface="Andalus" panose="02020603050405020304" pitchFamily="18" charset="-78"/>
                <a:ea typeface="思源黑体-思源黑体-Light" pitchFamily="34" charset="-122"/>
                <a:cs typeface="Andalus" panose="02020603050405020304" pitchFamily="18" charset="-78"/>
              </a:rPr>
              <a:t> </a:t>
            </a:r>
          </a:p>
          <a:p>
            <a:pPr marL="0" indent="0" algn="l">
              <a:lnSpc>
                <a:spcPts val="2230"/>
              </a:lnSpc>
              <a:buNone/>
            </a:pPr>
            <a:endParaRPr lang="en-US" sz="1780" dirty="0"/>
          </a:p>
        </p:txBody>
      </p:sp>
    </p:spTree>
    <p:extLst>
      <p:ext uri="{BB962C8B-B14F-4D97-AF65-F5344CB8AC3E}">
        <p14:creationId xmlns:p14="http://schemas.microsoft.com/office/powerpoint/2010/main" val="2849334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2606040"/>
            <a:ext cx="3922776" cy="156362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4389120"/>
            <a:ext cx="3922776" cy="156362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6904" y="2606040"/>
            <a:ext cx="3922776" cy="156362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6904" y="4389120"/>
            <a:ext cx="3922776" cy="156362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384" y="2980944"/>
            <a:ext cx="3959352" cy="1197864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384" y="4773168"/>
            <a:ext cx="3959352" cy="1197864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8616" y="2980944"/>
            <a:ext cx="3959352" cy="1197864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8616" y="4773168"/>
            <a:ext cx="3959352" cy="1197864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384" y="2871216"/>
            <a:ext cx="3959352" cy="146304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384" y="4654296"/>
            <a:ext cx="3959352" cy="146304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8616" y="2871216"/>
            <a:ext cx="3959352" cy="146304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8616" y="4654296"/>
            <a:ext cx="3959352" cy="146304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4016" y="2606040"/>
            <a:ext cx="685800" cy="685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4016" y="4389120"/>
            <a:ext cx="685800" cy="685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5392" y="2606040"/>
            <a:ext cx="685800" cy="685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5392" y="4389120"/>
            <a:ext cx="685800" cy="6858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795528" y="932688"/>
            <a:ext cx="8074152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5E73F8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6. Text Preprocessing</a:t>
            </a:r>
            <a:endParaRPr lang="en-US" sz="4460" dirty="0"/>
          </a:p>
        </p:txBody>
      </p:sp>
      <p:sp>
        <p:nvSpPr>
          <p:cNvPr id="21" name="Text 1"/>
          <p:cNvSpPr/>
          <p:nvPr/>
        </p:nvSpPr>
        <p:spPr>
          <a:xfrm>
            <a:off x="1042416" y="3355848"/>
            <a:ext cx="343814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Convert text to lowercase.</a:t>
            </a:r>
            <a:endParaRPr lang="en-US" sz="1780" dirty="0"/>
          </a:p>
        </p:txBody>
      </p:sp>
      <p:sp>
        <p:nvSpPr>
          <p:cNvPr id="22" name="Text 2"/>
          <p:cNvSpPr/>
          <p:nvPr/>
        </p:nvSpPr>
        <p:spPr>
          <a:xfrm>
            <a:off x="2679192" y="2752344"/>
            <a:ext cx="164592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70"/>
              </a:lnSpc>
              <a:buNone/>
            </a:pPr>
            <a:r>
              <a:rPr lang="en-US" sz="2140" dirty="0">
                <a:solidFill>
                  <a:srgbClr val="4A4A4A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1</a:t>
            </a:r>
            <a:endParaRPr lang="en-US" sz="2140" dirty="0"/>
          </a:p>
        </p:txBody>
      </p:sp>
      <p:sp>
        <p:nvSpPr>
          <p:cNvPr id="23" name="Text 3"/>
          <p:cNvSpPr/>
          <p:nvPr/>
        </p:nvSpPr>
        <p:spPr>
          <a:xfrm>
            <a:off x="1042416" y="5138928"/>
            <a:ext cx="3438144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Remove stopwords (like “the”, “is”, “and”).</a:t>
            </a:r>
            <a:endParaRPr lang="en-US" sz="1780" dirty="0"/>
          </a:p>
        </p:txBody>
      </p:sp>
      <p:sp>
        <p:nvSpPr>
          <p:cNvPr id="24" name="Text 4"/>
          <p:cNvSpPr/>
          <p:nvPr/>
        </p:nvSpPr>
        <p:spPr>
          <a:xfrm>
            <a:off x="2679192" y="4535424"/>
            <a:ext cx="164592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70"/>
              </a:lnSpc>
              <a:buNone/>
            </a:pPr>
            <a:r>
              <a:rPr lang="en-US" sz="2140" dirty="0">
                <a:solidFill>
                  <a:srgbClr val="4A4A4A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3</a:t>
            </a:r>
            <a:endParaRPr lang="en-US" sz="2140" dirty="0"/>
          </a:p>
        </p:txBody>
      </p:sp>
      <p:sp>
        <p:nvSpPr>
          <p:cNvPr id="25" name="Text 5"/>
          <p:cNvSpPr/>
          <p:nvPr/>
        </p:nvSpPr>
        <p:spPr>
          <a:xfrm>
            <a:off x="5184648" y="3355848"/>
            <a:ext cx="3438144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Remove punctuation, numbers, special symbols.</a:t>
            </a:r>
            <a:endParaRPr lang="en-US" sz="1780" dirty="0"/>
          </a:p>
        </p:txBody>
      </p:sp>
      <p:sp>
        <p:nvSpPr>
          <p:cNvPr id="26" name="Text 6"/>
          <p:cNvSpPr/>
          <p:nvPr/>
        </p:nvSpPr>
        <p:spPr>
          <a:xfrm>
            <a:off x="795528" y="6208776"/>
            <a:ext cx="8074152" cy="8503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Example:</a:t>
            </a:r>
            <a:endParaRPr lang="en-US" sz="1780" dirty="0"/>
          </a:p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Raw: “The movie was AMAZING!!!”</a:t>
            </a:r>
            <a:endParaRPr lang="en-US" sz="1780" dirty="0"/>
          </a:p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Cleaned: “movie amazing”</a:t>
            </a:r>
            <a:endParaRPr lang="en-US" sz="1780" dirty="0"/>
          </a:p>
        </p:txBody>
      </p:sp>
      <p:sp>
        <p:nvSpPr>
          <p:cNvPr id="27" name="Text 7"/>
          <p:cNvSpPr/>
          <p:nvPr/>
        </p:nvSpPr>
        <p:spPr>
          <a:xfrm>
            <a:off x="5184648" y="5138928"/>
            <a:ext cx="3438144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Tokenize sentences into words or phrases.</a:t>
            </a:r>
            <a:endParaRPr lang="en-US" sz="1780" dirty="0"/>
          </a:p>
        </p:txBody>
      </p:sp>
      <p:sp>
        <p:nvSpPr>
          <p:cNvPr id="28" name="Text 8"/>
          <p:cNvSpPr/>
          <p:nvPr/>
        </p:nvSpPr>
        <p:spPr>
          <a:xfrm>
            <a:off x="6830568" y="2752344"/>
            <a:ext cx="164592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70"/>
              </a:lnSpc>
              <a:buNone/>
            </a:pPr>
            <a:r>
              <a:rPr lang="en-US" sz="2140" dirty="0">
                <a:solidFill>
                  <a:srgbClr val="4A4A4A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2</a:t>
            </a:r>
            <a:endParaRPr lang="en-US" sz="2140" dirty="0"/>
          </a:p>
        </p:txBody>
      </p:sp>
      <p:sp>
        <p:nvSpPr>
          <p:cNvPr id="29" name="Text 9"/>
          <p:cNvSpPr/>
          <p:nvPr/>
        </p:nvSpPr>
        <p:spPr>
          <a:xfrm>
            <a:off x="6830568" y="4535424"/>
            <a:ext cx="164592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70"/>
              </a:lnSpc>
              <a:buNone/>
            </a:pPr>
            <a:r>
              <a:rPr lang="en-US" sz="2140" dirty="0">
                <a:solidFill>
                  <a:srgbClr val="4A4A4A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4</a:t>
            </a:r>
            <a:endParaRPr lang="en-US" sz="214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5216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8272" y="3136392"/>
            <a:ext cx="7114032" cy="108813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8272" y="4416552"/>
            <a:ext cx="7114032" cy="108813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8272" y="5696712"/>
            <a:ext cx="7114032" cy="108813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8544" y="3136392"/>
            <a:ext cx="146304" cy="108813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8544" y="4416552"/>
            <a:ext cx="146304" cy="108813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8544" y="5696712"/>
            <a:ext cx="146304" cy="1088136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6647688" y="1481328"/>
            <a:ext cx="7196328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5E73F8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6. Text Preprocessing</a:t>
            </a:r>
            <a:endParaRPr lang="en-US" sz="4460" dirty="0"/>
          </a:p>
        </p:txBody>
      </p:sp>
      <p:sp>
        <p:nvSpPr>
          <p:cNvPr id="11" name="Text 1"/>
          <p:cNvSpPr/>
          <p:nvPr/>
        </p:nvSpPr>
        <p:spPr>
          <a:xfrm>
            <a:off x="6986016" y="3392424"/>
            <a:ext cx="6611112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Lemmatization: Converts words to their base form (e.g., “running” → “run”).</a:t>
            </a:r>
            <a:endParaRPr lang="en-US" sz="1780" dirty="0"/>
          </a:p>
        </p:txBody>
      </p:sp>
      <p:sp>
        <p:nvSpPr>
          <p:cNvPr id="12" name="Text 2"/>
          <p:cNvSpPr/>
          <p:nvPr/>
        </p:nvSpPr>
        <p:spPr>
          <a:xfrm>
            <a:off x="6986016" y="4672584"/>
            <a:ext cx="6611112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Stemming: Removes suffixes (e.g., “connected” → “connect”).</a:t>
            </a:r>
            <a:endParaRPr lang="en-US" sz="1780" dirty="0"/>
          </a:p>
        </p:txBody>
      </p:sp>
      <p:sp>
        <p:nvSpPr>
          <p:cNvPr id="13" name="Text 3"/>
          <p:cNvSpPr/>
          <p:nvPr/>
        </p:nvSpPr>
        <p:spPr>
          <a:xfrm>
            <a:off x="6986016" y="5952744"/>
            <a:ext cx="6611112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Normalization ensures consistent vocabulary across documents.</a:t>
            </a:r>
            <a:endParaRPr lang="en-US" sz="178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9572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3712464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5E73F8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7. Example of Preprocessing</a:t>
            </a:r>
            <a:endParaRPr lang="en-US" sz="4460" dirty="0"/>
          </a:p>
        </p:txBody>
      </p:sp>
      <p:sp>
        <p:nvSpPr>
          <p:cNvPr id="5" name="Text 1"/>
          <p:cNvSpPr/>
          <p:nvPr/>
        </p:nvSpPr>
        <p:spPr>
          <a:xfrm>
            <a:off x="795528" y="4672584"/>
            <a:ext cx="13048488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Original Sentence:</a:t>
            </a:r>
            <a:endParaRPr lang="en-US" sz="1780" dirty="0"/>
          </a:p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“Data Scientists analyze data to extract meaningful insights.”</a:t>
            </a:r>
            <a:endParaRPr lang="en-US" sz="1780" dirty="0"/>
          </a:p>
        </p:txBody>
      </p:sp>
      <p:sp>
        <p:nvSpPr>
          <p:cNvPr id="6" name="Text 2"/>
          <p:cNvSpPr/>
          <p:nvPr/>
        </p:nvSpPr>
        <p:spPr>
          <a:xfrm>
            <a:off x="795528" y="5495544"/>
            <a:ext cx="13048488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After Preprocessing:</a:t>
            </a:r>
            <a:endParaRPr lang="en-US" sz="1780" dirty="0"/>
          </a:p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“data scientist analyze extract meaningful insight”</a:t>
            </a:r>
            <a:endParaRPr lang="en-US" sz="1780" dirty="0"/>
          </a:p>
        </p:txBody>
      </p:sp>
      <p:sp>
        <p:nvSpPr>
          <p:cNvPr id="7" name="Text 3"/>
          <p:cNvSpPr/>
          <p:nvPr/>
        </p:nvSpPr>
        <p:spPr>
          <a:xfrm>
            <a:off x="795528" y="6318504"/>
            <a:ext cx="13048488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171717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This reduces noise and focuses on the core semantic content.</a:t>
            </a:r>
            <a:endParaRPr lang="en-US" sz="178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1063</Words>
  <Application>Microsoft Office PowerPoint</Application>
  <PresentationFormat>Custom</PresentationFormat>
  <Paragraphs>215</Paragraphs>
  <Slides>26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Andalus</vt:lpstr>
      <vt:lpstr>Arial</vt:lpstr>
      <vt:lpstr>Wingdings</vt:lpstr>
      <vt:lpstr>思源黑体-思源黑体-Light</vt:lpstr>
      <vt:lpstr>思源黑体-思源黑体-Regular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Ashfaq Hussain</cp:lastModifiedBy>
  <cp:revision>3</cp:revision>
  <dcterms:created xsi:type="dcterms:W3CDTF">2025-10-26T14:43:50Z</dcterms:created>
  <dcterms:modified xsi:type="dcterms:W3CDTF">2025-10-26T18:47:13Z</dcterms:modified>
</cp:coreProperties>
</file>